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258" r:id="rId3"/>
    <p:sldId id="259" r:id="rId4"/>
    <p:sldId id="260" r:id="rId5"/>
    <p:sldId id="261" r:id="rId6"/>
    <p:sldId id="314" r:id="rId7"/>
    <p:sldId id="263" r:id="rId8"/>
    <p:sldId id="264" r:id="rId9"/>
    <p:sldId id="265" r:id="rId10"/>
    <p:sldId id="266" r:id="rId11"/>
    <p:sldId id="267" r:id="rId12"/>
    <p:sldId id="268" r:id="rId13"/>
    <p:sldId id="269" r:id="rId14"/>
    <p:sldId id="270" r:id="rId15"/>
    <p:sldId id="271" r:id="rId16"/>
    <p:sldId id="272" r:id="rId17"/>
    <p:sldId id="27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283" r:id="rId42"/>
    <p:sldId id="274" r:id="rId43"/>
    <p:sldId id="275" r:id="rId44"/>
    <p:sldId id="276" r:id="rId45"/>
    <p:sldId id="277" r:id="rId46"/>
    <p:sldId id="278" r:id="rId47"/>
    <p:sldId id="279" r:id="rId48"/>
    <p:sldId id="280" r:id="rId49"/>
    <p:sldId id="281" r:id="rId50"/>
    <p:sldId id="282" r:id="rId51"/>
    <p:sldId id="307" r:id="rId52"/>
    <p:sldId id="308" r:id="rId53"/>
    <p:sldId id="309" r:id="rId54"/>
    <p:sldId id="310" r:id="rId55"/>
    <p:sldId id="311" r:id="rId56"/>
    <p:sldId id="312" r:id="rId57"/>
    <p:sldId id="31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 Reynoso" initials="JR" lastIdx="7" clrIdx="0">
    <p:extLst>
      <p:ext uri="{19B8F6BF-5375-455C-9EA6-DF929625EA0E}">
        <p15:presenceInfo xmlns:p15="http://schemas.microsoft.com/office/powerpoint/2012/main" userId="S-1-5-21-503695880-695175589-3595387526-7097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963"/>
    <a:srgbClr val="B1B9C1"/>
    <a:srgbClr val="CAA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7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29T11:26:04.561" idx="7">
    <p:pos x="10" y="10"/>
    <p:text>* only office spaces * no liners to landfill * frequencies the same * slim jims strategically</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7-29T10:39:25.439" idx="1">
    <p:pos x="10" y="10"/>
    <p:text>Install Slim Jims prior to placing bin buddies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F9906-771D-48E5-AEC4-1CF26125A38E}" type="datetimeFigureOut">
              <a:rPr lang="en-US" smtClean="0"/>
              <a:t>7/30/2019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A7BBE-FD00-4273-8D6A-08260A1DB6C3}" type="slidenum">
              <a:rPr lang="en-US" smtClean="0"/>
              <a:t>‹#›</a:t>
            </a:fld>
            <a:endParaRPr lang="en-US"/>
          </a:p>
        </p:txBody>
      </p:sp>
    </p:spTree>
    <p:extLst>
      <p:ext uri="{BB962C8B-B14F-4D97-AF65-F5344CB8AC3E}">
        <p14:creationId xmlns:p14="http://schemas.microsoft.com/office/powerpoint/2010/main" val="396296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notes"/>
          <p:cNvSpPr>
            <a:spLocks noGrp="1" noRot="1" noChangeAspect="1"/>
          </p:cNvSpPr>
          <p:nvPr>
            <p:ph type="sldImg" idx="2"/>
          </p:nvPr>
        </p:nvSpPr>
        <p:spPr>
          <a:xfrm>
            <a:off x="1857375" y="1265238"/>
            <a:ext cx="3792538" cy="2133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notes"/>
          <p:cNvSpPr txBox="1">
            <a:spLocks noGrp="1"/>
          </p:cNvSpPr>
          <p:nvPr>
            <p:ph type="body" idx="1"/>
          </p:nvPr>
        </p:nvSpPr>
        <p:spPr>
          <a:xfrm>
            <a:off x="912805" y="3779837"/>
            <a:ext cx="5681980" cy="4224573"/>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sz="1400" b="1"/>
              <a:t>We are a large research focused enterprise with 2 medical centers and over 900 wet labs.</a:t>
            </a:r>
            <a:endParaRPr/>
          </a:p>
          <a:p>
            <a:pPr marL="457200" lvl="0" indent="-228600" algn="l" rtl="0">
              <a:lnSpc>
                <a:spcPct val="100000"/>
              </a:lnSpc>
              <a:spcBef>
                <a:spcPts val="0"/>
              </a:spcBef>
              <a:spcAft>
                <a:spcPts val="0"/>
              </a:spcAft>
              <a:buSzPts val="1400"/>
              <a:buNone/>
            </a:pPr>
            <a:endParaRPr sz="1400" b="1"/>
          </a:p>
          <a:p>
            <a:pPr marL="457200" lvl="0" indent="-317500" algn="l" rtl="0">
              <a:lnSpc>
                <a:spcPct val="100000"/>
              </a:lnSpc>
              <a:spcBef>
                <a:spcPts val="0"/>
              </a:spcBef>
              <a:spcAft>
                <a:spcPts val="0"/>
              </a:spcAft>
              <a:buSzPts val="1400"/>
              <a:buChar char="●"/>
            </a:pPr>
            <a:r>
              <a:rPr lang="en-US" sz="1400" b="1"/>
              <a:t>We are growing by more than 8.5 million square feet making us one of the fastest growing UC campuses.  </a:t>
            </a:r>
            <a:endParaRPr sz="1400" b="1"/>
          </a:p>
          <a:p>
            <a:pPr marL="457200" lvl="0" indent="-228600" algn="l" rtl="0">
              <a:lnSpc>
                <a:spcPct val="100000"/>
              </a:lnSpc>
              <a:spcBef>
                <a:spcPts val="0"/>
              </a:spcBef>
              <a:spcAft>
                <a:spcPts val="0"/>
              </a:spcAft>
              <a:buSzPts val="1400"/>
              <a:buNone/>
            </a:pPr>
            <a:endParaRPr sz="1400" b="1"/>
          </a:p>
          <a:p>
            <a:pPr marL="457200" lvl="0" indent="-317500" algn="l" rtl="0">
              <a:lnSpc>
                <a:spcPct val="100000"/>
              </a:lnSpc>
              <a:spcBef>
                <a:spcPts val="0"/>
              </a:spcBef>
              <a:spcAft>
                <a:spcPts val="0"/>
              </a:spcAft>
              <a:buSzPts val="1400"/>
              <a:buChar char="●"/>
            </a:pPr>
            <a:r>
              <a:rPr lang="en-US" sz="1400" b="1">
                <a:solidFill>
                  <a:srgbClr val="C00000"/>
                </a:solidFill>
              </a:rPr>
              <a:t>So where are we today?</a:t>
            </a:r>
            <a:endParaRPr/>
          </a:p>
          <a:p>
            <a:pPr marL="457200" lvl="0" indent="-228600" algn="l" rtl="0">
              <a:lnSpc>
                <a:spcPct val="100000"/>
              </a:lnSpc>
              <a:spcBef>
                <a:spcPts val="0"/>
              </a:spcBef>
              <a:spcAft>
                <a:spcPts val="0"/>
              </a:spcAft>
              <a:buSzPts val="1400"/>
              <a:buNone/>
            </a:pPr>
            <a:endParaRPr/>
          </a:p>
        </p:txBody>
      </p:sp>
      <p:sp>
        <p:nvSpPr>
          <p:cNvPr id="209" name="Google Shape;209;p2:notes"/>
          <p:cNvSpPr txBox="1">
            <a:spLocks noGrp="1"/>
          </p:cNvSpPr>
          <p:nvPr>
            <p:ph type="sldNum" idx="12"/>
          </p:nvPr>
        </p:nvSpPr>
        <p:spPr>
          <a:xfrm>
            <a:off x="4023092" y="8916411"/>
            <a:ext cx="3077739" cy="4704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325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e0304c4c3_2_92: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5e0304c4c3_2_92:notes"/>
          <p:cNvSpPr txBox="1">
            <a:spLocks noGrp="1"/>
          </p:cNvSpPr>
          <p:nvPr>
            <p:ph type="body" idx="1"/>
          </p:nvPr>
        </p:nvSpPr>
        <p:spPr>
          <a:xfrm>
            <a:off x="726484" y="4008437"/>
            <a:ext cx="5682000" cy="4224600"/>
          </a:xfrm>
          <a:prstGeom prst="rect">
            <a:avLst/>
          </a:prstGeom>
          <a:noFill/>
          <a:ln>
            <a:noFill/>
          </a:ln>
        </p:spPr>
        <p:txBody>
          <a:bodyPr spcFirstLastPara="1" wrap="square" lIns="91425" tIns="91425" rIns="91425" bIns="91425" anchor="t" anchorCtr="0">
            <a:noAutofit/>
          </a:bodyPr>
          <a:lstStyle/>
          <a:p>
            <a:pPr marL="454014" indent="-454014">
              <a:spcBef>
                <a:spcPts val="1100"/>
              </a:spcBef>
              <a:buClr>
                <a:srgbClr val="000000"/>
              </a:buClr>
              <a:buSzPts val="1200"/>
              <a:buFont typeface="Arial"/>
              <a:buChar char="•"/>
            </a:pPr>
            <a:r>
              <a:rPr lang="en-US" sz="1100" dirty="0">
                <a:solidFill>
                  <a:schemeClr val="dk1"/>
                </a:solidFill>
                <a:latin typeface="Verdana"/>
                <a:ea typeface="Verdana"/>
                <a:cs typeface="Verdana"/>
                <a:sym typeface="Verdana"/>
              </a:rPr>
              <a:t>All grid power 100% carbon neutral (2021); 40% directed biogas (2025)</a:t>
            </a:r>
            <a:endParaRPr lang="en-US" sz="1600" dirty="0"/>
          </a:p>
          <a:p>
            <a:pPr marL="457200" lvl="0" indent="-228600" algn="l" rtl="0">
              <a:lnSpc>
                <a:spcPct val="100000"/>
              </a:lnSpc>
              <a:spcBef>
                <a:spcPts val="0"/>
              </a:spcBef>
              <a:spcAft>
                <a:spcPts val="0"/>
              </a:spcAft>
              <a:buSzPts val="1400"/>
              <a:buNone/>
            </a:pPr>
            <a:endParaRPr dirty="0"/>
          </a:p>
        </p:txBody>
      </p:sp>
      <p:sp>
        <p:nvSpPr>
          <p:cNvPr id="345" name="Google Shape;345;g5e0304c4c3_2_92:notes"/>
          <p:cNvSpPr txBox="1">
            <a:spLocks noGrp="1"/>
          </p:cNvSpPr>
          <p:nvPr>
            <p:ph type="sldNum" idx="12"/>
          </p:nvPr>
        </p:nvSpPr>
        <p:spPr>
          <a:xfrm>
            <a:off x="4023092" y="8916411"/>
            <a:ext cx="3077700" cy="47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820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e0304c4c3_2_115: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5e0304c4c3_2_115:notes"/>
          <p:cNvSpPr txBox="1">
            <a:spLocks noGrp="1"/>
          </p:cNvSpPr>
          <p:nvPr>
            <p:ph type="sldNum" idx="12"/>
          </p:nvPr>
        </p:nvSpPr>
        <p:spPr>
          <a:xfrm>
            <a:off x="4023092" y="8916411"/>
            <a:ext cx="3077739" cy="4704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1730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e0304c4c3_2_123:notes"/>
          <p:cNvSpPr>
            <a:spLocks noGrp="1" noRot="1" noChangeAspect="1"/>
          </p:cNvSpPr>
          <p:nvPr>
            <p:ph type="sldImg" idx="2"/>
          </p:nvPr>
        </p:nvSpPr>
        <p:spPr>
          <a:xfrm>
            <a:off x="1166813" y="1265238"/>
            <a:ext cx="4445000" cy="250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5e0304c4c3_2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dirty="0"/>
              <a:t>We believe that we have a plan that provides reasonable near and long term measures that can get us to carbon neutrality.</a:t>
            </a:r>
            <a:endParaRPr dirty="0"/>
          </a:p>
          <a:p>
            <a:pPr marL="457200" marR="0" lvl="0" indent="-228600" algn="l" rtl="0">
              <a:lnSpc>
                <a:spcPct val="100000"/>
              </a:lnSpc>
              <a:spcBef>
                <a:spcPts val="0"/>
              </a:spcBef>
              <a:spcAft>
                <a:spcPts val="0"/>
              </a:spcAft>
              <a:buClr>
                <a:srgbClr val="000000"/>
              </a:buClr>
              <a:buSzPts val="1400"/>
              <a:buFont typeface="Arial"/>
              <a:buNone/>
            </a:pPr>
            <a:endParaRPr sz="1400" b="1" dirty="0"/>
          </a:p>
          <a:p>
            <a:pPr marL="457200" marR="0" lvl="0" indent="-317500" algn="l" rtl="0">
              <a:lnSpc>
                <a:spcPct val="100000"/>
              </a:lnSpc>
              <a:spcBef>
                <a:spcPts val="0"/>
              </a:spcBef>
              <a:spcAft>
                <a:spcPts val="0"/>
              </a:spcAft>
              <a:buClr>
                <a:srgbClr val="000000"/>
              </a:buClr>
              <a:buSzPts val="1400"/>
              <a:buFont typeface="Arial"/>
              <a:buChar char="●"/>
            </a:pPr>
            <a:r>
              <a:rPr lang="en-US" sz="1400" b="1" dirty="0"/>
              <a:t>Any decisions that are made will be based on fiscal realities as well as maintaining energy reliability, resiliency and security.</a:t>
            </a:r>
            <a:endParaRPr dirty="0"/>
          </a:p>
          <a:p>
            <a:pPr marL="457200" marR="0" lvl="0" indent="-228600" algn="l" rtl="0">
              <a:lnSpc>
                <a:spcPct val="100000"/>
              </a:lnSpc>
              <a:spcBef>
                <a:spcPts val="0"/>
              </a:spcBef>
              <a:spcAft>
                <a:spcPts val="0"/>
              </a:spcAft>
              <a:buClr>
                <a:srgbClr val="000000"/>
              </a:buClr>
              <a:buSzPts val="1400"/>
              <a:buFont typeface="Arial"/>
              <a:buNone/>
            </a:pPr>
            <a:endParaRPr sz="1400" b="1" dirty="0"/>
          </a:p>
          <a:p>
            <a:pPr marL="457200" lvl="0" indent="-317500" algn="l" rtl="0">
              <a:lnSpc>
                <a:spcPct val="100000"/>
              </a:lnSpc>
              <a:spcBef>
                <a:spcPts val="0"/>
              </a:spcBef>
              <a:spcAft>
                <a:spcPts val="0"/>
              </a:spcAft>
              <a:buSzPts val="1400"/>
              <a:buChar char="●"/>
            </a:pPr>
            <a:r>
              <a:rPr lang="en-US" sz="1400" b="1" dirty="0">
                <a:solidFill>
                  <a:srgbClr val="C00000"/>
                </a:solidFill>
              </a:rPr>
              <a:t>All options for achieving carbon neutrality come at a cost, so the challenge is finding the mix that makes the most financial sense.</a:t>
            </a:r>
            <a:endParaRPr dirty="0"/>
          </a:p>
          <a:p>
            <a:pPr marL="457200" marR="0" lvl="0" indent="-228600" algn="l" rtl="0">
              <a:lnSpc>
                <a:spcPct val="100000"/>
              </a:lnSpc>
              <a:spcBef>
                <a:spcPts val="0"/>
              </a:spcBef>
              <a:spcAft>
                <a:spcPts val="0"/>
              </a:spcAft>
              <a:buClr>
                <a:srgbClr val="000000"/>
              </a:buClr>
              <a:buSzPts val="1400"/>
              <a:buFont typeface="Arial"/>
              <a:buNone/>
            </a:pPr>
            <a:endParaRPr sz="1400" b="1" dirty="0"/>
          </a:p>
          <a:p>
            <a:pPr marL="457200" marR="0" lvl="0" indent="-228600" algn="l" rtl="0">
              <a:lnSpc>
                <a:spcPct val="100000"/>
              </a:lnSpc>
              <a:spcBef>
                <a:spcPts val="0"/>
              </a:spcBef>
              <a:spcAft>
                <a:spcPts val="0"/>
              </a:spcAft>
              <a:buClr>
                <a:srgbClr val="000000"/>
              </a:buClr>
              <a:buSzPts val="1400"/>
              <a:buFont typeface="Arial"/>
              <a:buNone/>
            </a:pPr>
            <a:endParaRPr b="0" dirty="0"/>
          </a:p>
          <a:p>
            <a:pPr marL="457200" marR="0" lvl="0" indent="-228600" algn="l" rtl="0">
              <a:lnSpc>
                <a:spcPct val="100000"/>
              </a:lnSpc>
              <a:spcBef>
                <a:spcPts val="0"/>
              </a:spcBef>
              <a:spcAft>
                <a:spcPts val="0"/>
              </a:spcAft>
              <a:buClr>
                <a:srgbClr val="000000"/>
              </a:buClr>
              <a:buSzPts val="1400"/>
              <a:buFont typeface="Arial"/>
              <a:buNone/>
            </a:pPr>
            <a:endParaRPr b="1" dirty="0"/>
          </a:p>
        </p:txBody>
      </p:sp>
      <p:sp>
        <p:nvSpPr>
          <p:cNvPr id="377" name="Google Shape;377;g5e0304c4c3_2_1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99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e0304c4c3_6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5e0304c4c3_6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23894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e0304c4c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5e0304c4c3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24" lvl="0" indent="-285724"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Announced by President Napolitano in November 2013</a:t>
            </a:r>
            <a:endParaRPr/>
          </a:p>
          <a:p>
            <a:pPr marL="285724" lvl="0" indent="-196824" algn="l" rtl="0">
              <a:lnSpc>
                <a:spcPct val="100000"/>
              </a:lnSpc>
              <a:spcBef>
                <a:spcPts val="0"/>
              </a:spcBef>
              <a:spcAft>
                <a:spcPts val="0"/>
              </a:spcAft>
              <a:buSzPts val="1400"/>
              <a:buFont typeface="Arial"/>
              <a:buNone/>
            </a:pPr>
            <a:endParaRPr>
              <a:solidFill>
                <a:srgbClr val="5F6062"/>
              </a:solidFill>
              <a:latin typeface="Arial"/>
              <a:ea typeface="Arial"/>
              <a:cs typeface="Arial"/>
              <a:sym typeface="Arial"/>
            </a:endParaRPr>
          </a:p>
          <a:p>
            <a:pPr marL="285724" lvl="0" indent="-285724"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The initiative commits UC to emitting </a:t>
            </a:r>
            <a:r>
              <a:rPr lang="en-US" b="1">
                <a:solidFill>
                  <a:srgbClr val="00A1DF"/>
                </a:solidFill>
                <a:latin typeface="Arial"/>
                <a:ea typeface="Arial"/>
                <a:cs typeface="Arial"/>
                <a:sym typeface="Arial"/>
              </a:rPr>
              <a:t>net zero greenhouse gases </a:t>
            </a:r>
            <a:r>
              <a:rPr lang="en-US">
                <a:solidFill>
                  <a:srgbClr val="5F6062"/>
                </a:solidFill>
                <a:latin typeface="Arial"/>
                <a:ea typeface="Arial"/>
                <a:cs typeface="Arial"/>
                <a:sym typeface="Arial"/>
              </a:rPr>
              <a:t>from its buildings and fleet vehicles by </a:t>
            </a:r>
            <a:r>
              <a:rPr lang="en-US" b="1">
                <a:solidFill>
                  <a:srgbClr val="00A1DF"/>
                </a:solidFill>
                <a:latin typeface="Arial"/>
                <a:ea typeface="Arial"/>
                <a:cs typeface="Arial"/>
                <a:sym typeface="Arial"/>
              </a:rPr>
              <a:t>2025</a:t>
            </a:r>
            <a:r>
              <a:rPr lang="en-US">
                <a:solidFill>
                  <a:srgbClr val="5F6062"/>
                </a:solidFill>
                <a:latin typeface="Arial"/>
                <a:ea typeface="Arial"/>
                <a:cs typeface="Arial"/>
                <a:sym typeface="Arial"/>
              </a:rPr>
              <a:t>.</a:t>
            </a:r>
            <a:endParaRPr/>
          </a:p>
          <a:p>
            <a:pPr marL="285724" lvl="0" indent="-196824" algn="l" rtl="0">
              <a:lnSpc>
                <a:spcPct val="100000"/>
              </a:lnSpc>
              <a:spcBef>
                <a:spcPts val="0"/>
              </a:spcBef>
              <a:spcAft>
                <a:spcPts val="0"/>
              </a:spcAft>
              <a:buSzPts val="1400"/>
              <a:buFont typeface="Arial"/>
              <a:buNone/>
            </a:pPr>
            <a:endParaRPr>
              <a:solidFill>
                <a:srgbClr val="5F6062"/>
              </a:solidFill>
              <a:latin typeface="Arial"/>
              <a:ea typeface="Arial"/>
              <a:cs typeface="Arial"/>
              <a:sym typeface="Arial"/>
            </a:endParaRPr>
          </a:p>
          <a:p>
            <a:pPr marL="285724" lvl="0" indent="-285724"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The Global Climate Leadership Council was formed to advise UC on its ambitious goal.</a:t>
            </a:r>
            <a:endParaRPr/>
          </a:p>
          <a:p>
            <a:pPr marL="457200" lvl="0" indent="-228600" algn="l" rtl="0">
              <a:lnSpc>
                <a:spcPct val="100000"/>
              </a:lnSpc>
              <a:spcBef>
                <a:spcPts val="0"/>
              </a:spcBef>
              <a:spcAft>
                <a:spcPts val="0"/>
              </a:spcAft>
              <a:buSzPts val="1400"/>
              <a:buNone/>
            </a:pPr>
            <a:endParaRPr/>
          </a:p>
        </p:txBody>
      </p:sp>
      <p:sp>
        <p:nvSpPr>
          <p:cNvPr id="399" name="Google Shape;399;g5e0304c4c3_0_118:notes"/>
          <p:cNvSpPr txBox="1">
            <a:spLocks noGrp="1"/>
          </p:cNvSpPr>
          <p:nvPr>
            <p:ph type="sldNum" idx="12"/>
          </p:nvPr>
        </p:nvSpPr>
        <p:spPr>
          <a:xfrm>
            <a:off x="4143587" y="9118440"/>
            <a:ext cx="31698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3482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fea70f141_2_682: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4fea70f141_2_682:notes"/>
          <p:cNvSpPr txBox="1">
            <a:spLocks noGrp="1"/>
          </p:cNvSpPr>
          <p:nvPr>
            <p:ph type="body" idx="1"/>
          </p:nvPr>
        </p:nvSpPr>
        <p:spPr>
          <a:xfrm>
            <a:off x="726484" y="4008437"/>
            <a:ext cx="5682000" cy="42246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endParaRPr/>
          </a:p>
          <a:p>
            <a:pPr marL="457200" lvl="0" indent="-228600" algn="l" rtl="0">
              <a:lnSpc>
                <a:spcPct val="100000"/>
              </a:lnSpc>
              <a:spcBef>
                <a:spcPts val="0"/>
              </a:spcBef>
              <a:spcAft>
                <a:spcPts val="0"/>
              </a:spcAft>
              <a:buSzPts val="1400"/>
              <a:buNone/>
            </a:pPr>
            <a:endParaRPr/>
          </a:p>
        </p:txBody>
      </p:sp>
      <p:sp>
        <p:nvSpPr>
          <p:cNvPr id="413" name="Google Shape;413;g4fea70f141_2_682:notes"/>
          <p:cNvSpPr txBox="1">
            <a:spLocks noGrp="1"/>
          </p:cNvSpPr>
          <p:nvPr>
            <p:ph type="sldNum" idx="12"/>
          </p:nvPr>
        </p:nvSpPr>
        <p:spPr>
          <a:xfrm>
            <a:off x="4023092" y="8916411"/>
            <a:ext cx="3077700" cy="47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0374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e0304c4c3_0_131: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5e0304c4c3_0_131:notes"/>
          <p:cNvSpPr txBox="1">
            <a:spLocks noGrp="1"/>
          </p:cNvSpPr>
          <p:nvPr>
            <p:ph type="body" idx="1"/>
          </p:nvPr>
        </p:nvSpPr>
        <p:spPr>
          <a:xfrm>
            <a:off x="726484" y="4008437"/>
            <a:ext cx="5682000" cy="42246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endParaRPr/>
          </a:p>
          <a:p>
            <a:pPr marL="457200" lvl="0" indent="-228600" algn="l" rtl="0">
              <a:lnSpc>
                <a:spcPct val="100000"/>
              </a:lnSpc>
              <a:spcBef>
                <a:spcPts val="0"/>
              </a:spcBef>
              <a:spcAft>
                <a:spcPts val="0"/>
              </a:spcAft>
              <a:buSzPts val="1400"/>
              <a:buNone/>
            </a:pPr>
            <a:endParaRPr/>
          </a:p>
        </p:txBody>
      </p:sp>
      <p:sp>
        <p:nvSpPr>
          <p:cNvPr id="419" name="Google Shape;419;g5e0304c4c3_0_131:notes"/>
          <p:cNvSpPr txBox="1">
            <a:spLocks noGrp="1"/>
          </p:cNvSpPr>
          <p:nvPr>
            <p:ph type="sldNum" idx="12"/>
          </p:nvPr>
        </p:nvSpPr>
        <p:spPr>
          <a:xfrm>
            <a:off x="4023092" y="8916411"/>
            <a:ext cx="3077700" cy="47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9916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e0304c4c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5e0304c4c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76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003ad983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003ad983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39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9245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84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9716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A7BBE-FD00-4273-8D6A-08260A1DB6C3}" type="slidenum">
              <a:rPr lang="en-US" smtClean="0"/>
              <a:t>41</a:t>
            </a:fld>
            <a:endParaRPr lang="en-US"/>
          </a:p>
        </p:txBody>
      </p:sp>
    </p:spTree>
    <p:extLst>
      <p:ext uri="{BB962C8B-B14F-4D97-AF65-F5344CB8AC3E}">
        <p14:creationId xmlns:p14="http://schemas.microsoft.com/office/powerpoint/2010/main" val="218355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002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e0304c4c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e0304c4c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While we grow, we need to ensure we do so sustainably. Every UC campus has sustainability goals and policies they must meet. You may have heard of some of our goals in carbon neutrality and clean energy, zero waste, water conservation, sustainable food procurement, alternative transportation, and more.</a:t>
            </a:r>
            <a:endParaRPr/>
          </a:p>
        </p:txBody>
      </p:sp>
    </p:spTree>
    <p:extLst>
      <p:ext uri="{BB962C8B-B14F-4D97-AF65-F5344CB8AC3E}">
        <p14:creationId xmlns:p14="http://schemas.microsoft.com/office/powerpoint/2010/main" val="143637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e0304c4c3_0_11: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5e0304c4c3_0_11:notes"/>
          <p:cNvSpPr txBox="1">
            <a:spLocks noGrp="1"/>
          </p:cNvSpPr>
          <p:nvPr>
            <p:ph type="body" idx="1"/>
          </p:nvPr>
        </p:nvSpPr>
        <p:spPr>
          <a:xfrm>
            <a:off x="726484" y="4008437"/>
            <a:ext cx="5682000" cy="422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a:t>To help move us towards achieving carbon neutrality, we have developed a plan that includes a comprehensive set of carbon reduction measures including continued energy efficiency, new solar generation and further greening our fleet. Most of the these measures we are already pursuing because they make good financial sense by providing a clear return on investment.</a:t>
            </a:r>
            <a:endParaRPr/>
          </a:p>
          <a:p>
            <a:pPr marL="457200" lvl="0" indent="-228600" algn="l" rtl="0">
              <a:lnSpc>
                <a:spcPct val="100000"/>
              </a:lnSpc>
              <a:spcBef>
                <a:spcPts val="0"/>
              </a:spcBef>
              <a:spcAft>
                <a:spcPts val="0"/>
              </a:spcAft>
              <a:buSzPts val="1400"/>
              <a:buNone/>
            </a:pPr>
            <a:endParaRPr/>
          </a:p>
        </p:txBody>
      </p:sp>
      <p:sp>
        <p:nvSpPr>
          <p:cNvPr id="291" name="Google Shape;291;g5e0304c4c3_0_11:notes"/>
          <p:cNvSpPr txBox="1">
            <a:spLocks noGrp="1"/>
          </p:cNvSpPr>
          <p:nvPr>
            <p:ph type="sldNum" idx="12"/>
          </p:nvPr>
        </p:nvSpPr>
        <p:spPr>
          <a:xfrm>
            <a:off x="4023092" y="8916411"/>
            <a:ext cx="3077700" cy="47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060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25" lvl="0" indent="-285725"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Announced by President Napolitano in November 2013</a:t>
            </a:r>
            <a:endParaRPr/>
          </a:p>
          <a:p>
            <a:pPr marL="285725" lvl="0" indent="-196825" algn="l" rtl="0">
              <a:lnSpc>
                <a:spcPct val="100000"/>
              </a:lnSpc>
              <a:spcBef>
                <a:spcPts val="0"/>
              </a:spcBef>
              <a:spcAft>
                <a:spcPts val="0"/>
              </a:spcAft>
              <a:buSzPts val="1400"/>
              <a:buFont typeface="Arial"/>
              <a:buNone/>
            </a:pPr>
            <a:endParaRPr>
              <a:solidFill>
                <a:srgbClr val="5F6062"/>
              </a:solidFill>
              <a:latin typeface="Arial"/>
              <a:ea typeface="Arial"/>
              <a:cs typeface="Arial"/>
              <a:sym typeface="Arial"/>
            </a:endParaRPr>
          </a:p>
          <a:p>
            <a:pPr marL="285725" lvl="0" indent="-285725"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The initiative commits UC to emitting </a:t>
            </a:r>
            <a:r>
              <a:rPr lang="en-US" b="1">
                <a:solidFill>
                  <a:srgbClr val="00A1DF"/>
                </a:solidFill>
                <a:latin typeface="Arial"/>
                <a:ea typeface="Arial"/>
                <a:cs typeface="Arial"/>
                <a:sym typeface="Arial"/>
              </a:rPr>
              <a:t>net zero greenhouse gases </a:t>
            </a:r>
            <a:r>
              <a:rPr lang="en-US">
                <a:solidFill>
                  <a:srgbClr val="5F6062"/>
                </a:solidFill>
                <a:latin typeface="Arial"/>
                <a:ea typeface="Arial"/>
                <a:cs typeface="Arial"/>
                <a:sym typeface="Arial"/>
              </a:rPr>
              <a:t>from its buildings and fleet vehicles by </a:t>
            </a:r>
            <a:r>
              <a:rPr lang="en-US" b="1">
                <a:solidFill>
                  <a:srgbClr val="00A1DF"/>
                </a:solidFill>
                <a:latin typeface="Arial"/>
                <a:ea typeface="Arial"/>
                <a:cs typeface="Arial"/>
                <a:sym typeface="Arial"/>
              </a:rPr>
              <a:t>2025</a:t>
            </a:r>
            <a:r>
              <a:rPr lang="en-US">
                <a:solidFill>
                  <a:srgbClr val="5F6062"/>
                </a:solidFill>
                <a:latin typeface="Arial"/>
                <a:ea typeface="Arial"/>
                <a:cs typeface="Arial"/>
                <a:sym typeface="Arial"/>
              </a:rPr>
              <a:t>.</a:t>
            </a:r>
            <a:endParaRPr/>
          </a:p>
          <a:p>
            <a:pPr marL="285725" lvl="0" indent="-196825" algn="l" rtl="0">
              <a:lnSpc>
                <a:spcPct val="100000"/>
              </a:lnSpc>
              <a:spcBef>
                <a:spcPts val="0"/>
              </a:spcBef>
              <a:spcAft>
                <a:spcPts val="0"/>
              </a:spcAft>
              <a:buSzPts val="1400"/>
              <a:buFont typeface="Arial"/>
              <a:buNone/>
            </a:pPr>
            <a:endParaRPr>
              <a:solidFill>
                <a:srgbClr val="5F6062"/>
              </a:solidFill>
              <a:latin typeface="Arial"/>
              <a:ea typeface="Arial"/>
              <a:cs typeface="Arial"/>
              <a:sym typeface="Arial"/>
            </a:endParaRPr>
          </a:p>
          <a:p>
            <a:pPr marL="285725" lvl="0" indent="-285725" algn="l" rtl="0">
              <a:lnSpc>
                <a:spcPct val="100000"/>
              </a:lnSpc>
              <a:spcBef>
                <a:spcPts val="0"/>
              </a:spcBef>
              <a:spcAft>
                <a:spcPts val="0"/>
              </a:spcAft>
              <a:buSzPts val="1400"/>
              <a:buFont typeface="Arial"/>
              <a:buChar char="•"/>
            </a:pPr>
            <a:r>
              <a:rPr lang="en-US">
                <a:solidFill>
                  <a:srgbClr val="5F6062"/>
                </a:solidFill>
                <a:latin typeface="Arial"/>
                <a:ea typeface="Arial"/>
                <a:cs typeface="Arial"/>
                <a:sym typeface="Arial"/>
              </a:rPr>
              <a:t>The Global Climate Leadership Council was formed to advise UC on its ambitious goal.</a:t>
            </a:r>
            <a:endParaRPr/>
          </a:p>
          <a:p>
            <a:pPr marL="457200" lvl="0" indent="-228600" algn="l" rtl="0">
              <a:lnSpc>
                <a:spcPct val="100000"/>
              </a:lnSpc>
              <a:spcBef>
                <a:spcPts val="0"/>
              </a:spcBef>
              <a:spcAft>
                <a:spcPts val="0"/>
              </a:spcAft>
              <a:buSzPts val="1400"/>
              <a:buNone/>
            </a:pPr>
            <a:endParaRPr/>
          </a:p>
        </p:txBody>
      </p:sp>
      <p:sp>
        <p:nvSpPr>
          <p:cNvPr id="302" name="Google Shape;302;p9:notes"/>
          <p:cNvSpPr txBox="1">
            <a:spLocks noGrp="1"/>
          </p:cNvSpPr>
          <p:nvPr>
            <p:ph type="sldNum" idx="12"/>
          </p:nvPr>
        </p:nvSpPr>
        <p:spPr>
          <a:xfrm>
            <a:off x="4143587" y="9118440"/>
            <a:ext cx="3169920" cy="4811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2463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e0304c4c3_2_61:notes"/>
          <p:cNvSpPr>
            <a:spLocks noGrp="1" noRot="1" noChangeAspect="1"/>
          </p:cNvSpPr>
          <p:nvPr>
            <p:ph type="sldImg" idx="2"/>
          </p:nvPr>
        </p:nvSpPr>
        <p:spPr>
          <a:xfrm>
            <a:off x="1554163" y="655638"/>
            <a:ext cx="4343400" cy="2444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5e0304c4c3_2_61:notes"/>
          <p:cNvSpPr txBox="1">
            <a:spLocks noGrp="1"/>
          </p:cNvSpPr>
          <p:nvPr>
            <p:ph type="body" idx="1"/>
          </p:nvPr>
        </p:nvSpPr>
        <p:spPr>
          <a:xfrm>
            <a:off x="884237" y="3551237"/>
            <a:ext cx="5681980" cy="4224573"/>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a:t>Despite significant growth over the past several years, the campus has been able to reduce its emissions.</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marR="0" lvl="0" indent="-317500" algn="l" rtl="0">
              <a:lnSpc>
                <a:spcPct val="100000"/>
              </a:lnSpc>
              <a:spcBef>
                <a:spcPts val="0"/>
              </a:spcBef>
              <a:spcAft>
                <a:spcPts val="0"/>
              </a:spcAft>
              <a:buClr>
                <a:srgbClr val="000000"/>
              </a:buClr>
              <a:buSzPts val="1400"/>
              <a:buFont typeface="Arial"/>
              <a:buChar char="●"/>
            </a:pPr>
            <a:r>
              <a:rPr lang="en-US" sz="1400" b="1"/>
              <a:t>We have been able to do this through an aggressive energy efficiency program, adding over 6 MWs of renewable energy, and by building smart, energy efficient buildings. </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marR="0" lvl="0" indent="-317500" algn="l" rtl="0">
              <a:lnSpc>
                <a:spcPct val="100000"/>
              </a:lnSpc>
              <a:spcBef>
                <a:spcPts val="0"/>
              </a:spcBef>
              <a:spcAft>
                <a:spcPts val="0"/>
              </a:spcAft>
              <a:buClr>
                <a:srgbClr val="000000"/>
              </a:buClr>
              <a:buSzPts val="1400"/>
              <a:buFont typeface="Arial"/>
              <a:buChar char="●"/>
            </a:pPr>
            <a:r>
              <a:rPr lang="en-US" sz="1400" b="1"/>
              <a:t>While we would like to continue this trend, with the upcoming campus growth, limiting emissions will be challenging.</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lvl="0" indent="-317500" algn="l" rtl="0">
              <a:lnSpc>
                <a:spcPct val="100000"/>
              </a:lnSpc>
              <a:spcBef>
                <a:spcPts val="0"/>
              </a:spcBef>
              <a:spcAft>
                <a:spcPts val="0"/>
              </a:spcAft>
              <a:buSzPts val="1400"/>
              <a:buChar char="●"/>
            </a:pPr>
            <a:r>
              <a:rPr lang="en-US" sz="1400" b="1">
                <a:solidFill>
                  <a:srgbClr val="C00000"/>
                </a:solidFill>
              </a:rPr>
              <a:t>The majority of campus emissions are scope 1, primarily from our cogeneration plant.</a:t>
            </a:r>
            <a:endParaRPr/>
          </a:p>
          <a:p>
            <a:pPr marL="457200" marR="0" lvl="0" indent="-228600" algn="l" rtl="0">
              <a:lnSpc>
                <a:spcPct val="100000"/>
              </a:lnSpc>
              <a:spcBef>
                <a:spcPts val="0"/>
              </a:spcBef>
              <a:spcAft>
                <a:spcPts val="0"/>
              </a:spcAft>
              <a:buClr>
                <a:srgbClr val="000000"/>
              </a:buClr>
              <a:buSzPts val="1400"/>
              <a:buFont typeface="Arial"/>
              <a:buNone/>
            </a:pPr>
            <a:endParaRPr sz="1400" b="1"/>
          </a:p>
        </p:txBody>
      </p:sp>
      <p:sp>
        <p:nvSpPr>
          <p:cNvPr id="312" name="Google Shape;312;g5e0304c4c3_2_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4625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e0304c4c3_2_71:notes"/>
          <p:cNvSpPr>
            <a:spLocks noGrp="1" noRot="1" noChangeAspect="1"/>
          </p:cNvSpPr>
          <p:nvPr>
            <p:ph type="sldImg" idx="2"/>
          </p:nvPr>
        </p:nvSpPr>
        <p:spPr>
          <a:xfrm>
            <a:off x="1512888" y="1112838"/>
            <a:ext cx="4108450" cy="2311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5e0304c4c3_2_71:notes"/>
          <p:cNvSpPr txBox="1">
            <a:spLocks noGrp="1"/>
          </p:cNvSpPr>
          <p:nvPr>
            <p:ph type="body" idx="1"/>
          </p:nvPr>
        </p:nvSpPr>
        <p:spPr>
          <a:xfrm>
            <a:off x="726484" y="4008437"/>
            <a:ext cx="5681980" cy="4224573"/>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a:t>Currently we self generate 80% of our energy, with most of that coming from our cogeneration plant.</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marR="0" lvl="0" indent="-317500" algn="l" rtl="0">
              <a:lnSpc>
                <a:spcPct val="100000"/>
              </a:lnSpc>
              <a:spcBef>
                <a:spcPts val="0"/>
              </a:spcBef>
              <a:spcAft>
                <a:spcPts val="0"/>
              </a:spcAft>
              <a:buClr>
                <a:srgbClr val="000000"/>
              </a:buClr>
              <a:buSzPts val="1400"/>
              <a:buFont typeface="Arial"/>
              <a:buChar char="●"/>
            </a:pPr>
            <a:r>
              <a:rPr lang="en-US" sz="1400" b="1"/>
              <a:t>So the majority of our emissions are from burning natural gas.</a:t>
            </a:r>
            <a:endParaRPr/>
          </a:p>
        </p:txBody>
      </p:sp>
      <p:sp>
        <p:nvSpPr>
          <p:cNvPr id="322" name="Google Shape;322;g5e0304c4c3_2_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62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e0304c4c3_2_80:notes"/>
          <p:cNvSpPr>
            <a:spLocks noGrp="1" noRot="1" noChangeAspect="1"/>
          </p:cNvSpPr>
          <p:nvPr>
            <p:ph type="sldImg" idx="2"/>
          </p:nvPr>
        </p:nvSpPr>
        <p:spPr>
          <a:xfrm>
            <a:off x="1522413" y="808038"/>
            <a:ext cx="4038600" cy="2273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5e0304c4c3_2_80:notes"/>
          <p:cNvSpPr txBox="1">
            <a:spLocks noGrp="1"/>
          </p:cNvSpPr>
          <p:nvPr>
            <p:ph type="body" idx="1"/>
          </p:nvPr>
        </p:nvSpPr>
        <p:spPr>
          <a:xfrm>
            <a:off x="700722" y="3322637"/>
            <a:ext cx="5681980" cy="4224573"/>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a:t>The majority of campus emissions are scope 1, primarily from our cogeneration plant.</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marR="0" lvl="0" indent="-317500" algn="l" rtl="0">
              <a:lnSpc>
                <a:spcPct val="100000"/>
              </a:lnSpc>
              <a:spcBef>
                <a:spcPts val="0"/>
              </a:spcBef>
              <a:spcAft>
                <a:spcPts val="0"/>
              </a:spcAft>
              <a:buClr>
                <a:srgbClr val="000000"/>
              </a:buClr>
              <a:buSzPts val="1400"/>
              <a:buFont typeface="Arial"/>
              <a:buChar char="●"/>
            </a:pPr>
            <a:r>
              <a:rPr lang="en-US" sz="1400" b="1"/>
              <a:t>However, there are other contributors including local boilers and fleet vehicles.</a:t>
            </a:r>
            <a:endParaRPr sz="1400" b="1"/>
          </a:p>
          <a:p>
            <a:pPr marL="457200" marR="0" lvl="0" indent="-228600" algn="l" rtl="0">
              <a:lnSpc>
                <a:spcPct val="100000"/>
              </a:lnSpc>
              <a:spcBef>
                <a:spcPts val="0"/>
              </a:spcBef>
              <a:spcAft>
                <a:spcPts val="0"/>
              </a:spcAft>
              <a:buClr>
                <a:srgbClr val="000000"/>
              </a:buClr>
              <a:buSzPts val="1400"/>
              <a:buFont typeface="Arial"/>
              <a:buNone/>
            </a:pPr>
            <a:endParaRPr sz="1400" b="1"/>
          </a:p>
          <a:p>
            <a:pPr marL="457200" marR="0" lvl="0" indent="-317500" algn="l" rtl="0">
              <a:lnSpc>
                <a:spcPct val="100000"/>
              </a:lnSpc>
              <a:spcBef>
                <a:spcPts val="0"/>
              </a:spcBef>
              <a:spcAft>
                <a:spcPts val="0"/>
              </a:spcAft>
              <a:buClr>
                <a:srgbClr val="000000"/>
              </a:buClr>
              <a:buSzPts val="1400"/>
              <a:buFont typeface="Arial"/>
              <a:buChar char="●"/>
            </a:pPr>
            <a:r>
              <a:rPr lang="en-US" sz="1400" b="1"/>
              <a:t>While our total scope 1 &amp; 2 emissions have been decreasing, planned campus growth and increased load will change this.</a:t>
            </a:r>
            <a:endParaRPr/>
          </a:p>
          <a:p>
            <a:pPr marL="457200" marR="0" lvl="0" indent="-228600" algn="l" rtl="0">
              <a:lnSpc>
                <a:spcPct val="100000"/>
              </a:lnSpc>
              <a:spcBef>
                <a:spcPts val="0"/>
              </a:spcBef>
              <a:spcAft>
                <a:spcPts val="0"/>
              </a:spcAft>
              <a:buClr>
                <a:srgbClr val="000000"/>
              </a:buClr>
              <a:buSzPts val="1400"/>
              <a:buFont typeface="Arial"/>
              <a:buNone/>
            </a:pPr>
            <a:endParaRPr sz="1400" b="1"/>
          </a:p>
          <a:p>
            <a:pPr marL="457200" lvl="0" indent="-317500" algn="l" rtl="0">
              <a:lnSpc>
                <a:spcPct val="100000"/>
              </a:lnSpc>
              <a:spcBef>
                <a:spcPts val="0"/>
              </a:spcBef>
              <a:spcAft>
                <a:spcPts val="0"/>
              </a:spcAft>
              <a:buSzPts val="1400"/>
              <a:buChar char="●"/>
            </a:pPr>
            <a:r>
              <a:rPr lang="en-US" sz="1400" b="1">
                <a:solidFill>
                  <a:srgbClr val="C00000"/>
                </a:solidFill>
              </a:rPr>
              <a:t>To help move us towards achieving carbon neutrality, we have developed a plan that includes a comprehensive set of carbon reduction measures including continued energy efficiency, new solar generation and further greening our fleet.</a:t>
            </a:r>
            <a:endParaRPr/>
          </a:p>
          <a:p>
            <a:pPr marL="457200" marR="0" lvl="0" indent="-228600" algn="l" rtl="0">
              <a:lnSpc>
                <a:spcPct val="100000"/>
              </a:lnSpc>
              <a:spcBef>
                <a:spcPts val="0"/>
              </a:spcBef>
              <a:spcAft>
                <a:spcPts val="0"/>
              </a:spcAft>
              <a:buClr>
                <a:srgbClr val="000000"/>
              </a:buClr>
              <a:buSzPts val="1400"/>
              <a:buFont typeface="Arial"/>
              <a:buNone/>
            </a:pPr>
            <a:endParaRPr sz="1400" b="1"/>
          </a:p>
        </p:txBody>
      </p:sp>
      <p:sp>
        <p:nvSpPr>
          <p:cNvPr id="332" name="Google Shape;332;g5e0304c4c3_2_8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44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86363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68724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093566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0" y="5901164"/>
            <a:ext cx="12192000" cy="116576"/>
          </a:xfrm>
          <a:prstGeom prst="rect">
            <a:avLst/>
          </a:prstGeom>
          <a:noFill/>
          <a:ln>
            <a:noFill/>
          </a:ln>
        </p:spPr>
        <p:txBody>
          <a:bodyPr spcFirstLastPara="1" wrap="square" lIns="0" tIns="0" rIns="0" bIns="0" anchor="t" anchorCtr="0">
            <a:noAutofit/>
          </a:bodyPr>
          <a:lstStyle>
            <a:lvl1pPr marR="0" lvl="0" algn="ctr" rtl="0">
              <a:lnSpc>
                <a:spcPct val="100000"/>
              </a:lnSpc>
              <a:spcBef>
                <a:spcPts val="136"/>
              </a:spcBef>
              <a:spcAft>
                <a:spcPts val="0"/>
              </a:spcAft>
              <a:buClr>
                <a:srgbClr val="7030A0"/>
              </a:buClr>
              <a:buSzPts val="510"/>
              <a:buFont typeface="Arial"/>
              <a:buNone/>
              <a:defRPr sz="680" b="0" i="0" u="none" strike="noStrike" cap="none">
                <a:solidFill>
                  <a:srgbClr val="7030A0"/>
                </a:solidFill>
                <a:latin typeface="Quattrocento Sans"/>
                <a:ea typeface="Quattrocento Sans"/>
                <a:cs typeface="Quattrocento Sans"/>
                <a:sym typeface="Quattrocento Sans"/>
              </a:defRPr>
            </a:lvl1pPr>
            <a:lvl2pPr marR="0" lvl="1"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2pPr>
            <a:lvl3pPr marR="0" lvl="2"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3pPr>
            <a:lvl4pPr marR="0" lvl="3"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4pPr>
            <a:lvl5pPr marR="0" lvl="4"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5pPr>
            <a:lvl6pPr marR="0" lvl="5"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6pPr>
            <a:lvl7pPr marR="0" lvl="6"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7pPr>
            <a:lvl8pPr marR="0" lvl="7"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8pPr>
            <a:lvl9pPr marR="0" lvl="8" algn="l" rtl="0">
              <a:lnSpc>
                <a:spcPct val="115000"/>
              </a:lnSpc>
              <a:spcBef>
                <a:spcPts val="2133"/>
              </a:spcBef>
              <a:spcAft>
                <a:spcPts val="2133"/>
              </a:spcAft>
              <a:buClr>
                <a:schemeClr val="dk2"/>
              </a:buClr>
              <a:buSzPts val="1100"/>
              <a:buFont typeface="Roboto"/>
              <a:buChar char="■"/>
              <a:defRPr sz="1467" b="0" i="0" u="none" strike="noStrike" cap="none">
                <a:solidFill>
                  <a:schemeClr val="dk2"/>
                </a:solidFill>
                <a:latin typeface="Roboto"/>
                <a:ea typeface="Roboto"/>
                <a:cs typeface="Roboto"/>
                <a:sym typeface="Roboto"/>
              </a:defRPr>
            </a:lvl9pPr>
          </a:lstStyle>
          <a:p>
            <a:endParaRPr/>
          </a:p>
        </p:txBody>
      </p:sp>
      <p:sp>
        <p:nvSpPr>
          <p:cNvPr id="13" name="Google Shape;13;p3"/>
          <p:cNvSpPr>
            <a:spLocks noGrp="1"/>
          </p:cNvSpPr>
          <p:nvPr>
            <p:ph type="pic" idx="3"/>
          </p:nvPr>
        </p:nvSpPr>
        <p:spPr>
          <a:xfrm>
            <a:off x="0" y="1206030"/>
            <a:ext cx="12192000" cy="90647"/>
          </a:xfrm>
          <a:prstGeom prst="rect">
            <a:avLst/>
          </a:prstGeom>
          <a:noFill/>
          <a:ln>
            <a:noFill/>
          </a:ln>
        </p:spPr>
        <p:txBody>
          <a:bodyPr spcFirstLastPara="1" wrap="square" lIns="0" tIns="0" rIns="0" bIns="0" anchor="t" anchorCtr="0">
            <a:noAutofit/>
          </a:bodyPr>
          <a:lstStyle>
            <a:lvl1pPr marR="0" lvl="0" algn="ctr" rtl="0">
              <a:lnSpc>
                <a:spcPct val="100000"/>
              </a:lnSpc>
              <a:spcBef>
                <a:spcPts val="136"/>
              </a:spcBef>
              <a:spcAft>
                <a:spcPts val="0"/>
              </a:spcAft>
              <a:buClr>
                <a:srgbClr val="7030A0"/>
              </a:buClr>
              <a:buSzPts val="510"/>
              <a:buFont typeface="Arial"/>
              <a:buNone/>
              <a:defRPr sz="680" b="0" i="0" u="none" strike="noStrike" cap="none">
                <a:solidFill>
                  <a:srgbClr val="7030A0"/>
                </a:solidFill>
                <a:latin typeface="Quattrocento Sans"/>
                <a:ea typeface="Quattrocento Sans"/>
                <a:cs typeface="Quattrocento Sans"/>
                <a:sym typeface="Quattrocento Sans"/>
              </a:defRPr>
            </a:lvl1pPr>
            <a:lvl2pPr marR="0" lvl="1"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2pPr>
            <a:lvl3pPr marR="0" lvl="2"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3pPr>
            <a:lvl4pPr marR="0" lvl="3"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4pPr>
            <a:lvl5pPr marR="0" lvl="4"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5pPr>
            <a:lvl6pPr marR="0" lvl="5"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6pPr>
            <a:lvl7pPr marR="0" lvl="6"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7pPr>
            <a:lvl8pPr marR="0" lvl="7" algn="l" rtl="0">
              <a:lnSpc>
                <a:spcPct val="115000"/>
              </a:lnSpc>
              <a:spcBef>
                <a:spcPts val="2133"/>
              </a:spcBef>
              <a:spcAft>
                <a:spcPts val="0"/>
              </a:spcAft>
              <a:buClr>
                <a:schemeClr val="dk2"/>
              </a:buClr>
              <a:buSzPts val="1100"/>
              <a:buFont typeface="Roboto"/>
              <a:buChar char="○"/>
              <a:defRPr sz="1467" b="0" i="0" u="none" strike="noStrike" cap="none">
                <a:solidFill>
                  <a:schemeClr val="dk2"/>
                </a:solidFill>
                <a:latin typeface="Roboto"/>
                <a:ea typeface="Roboto"/>
                <a:cs typeface="Roboto"/>
                <a:sym typeface="Roboto"/>
              </a:defRPr>
            </a:lvl8pPr>
            <a:lvl9pPr marR="0" lvl="8" algn="l" rtl="0">
              <a:lnSpc>
                <a:spcPct val="115000"/>
              </a:lnSpc>
              <a:spcBef>
                <a:spcPts val="2133"/>
              </a:spcBef>
              <a:spcAft>
                <a:spcPts val="2133"/>
              </a:spcAft>
              <a:buClr>
                <a:schemeClr val="dk2"/>
              </a:buClr>
              <a:buSzPts val="1100"/>
              <a:buFont typeface="Roboto"/>
              <a:buChar char="■"/>
              <a:defRPr sz="1467" b="0" i="0" u="none" strike="noStrike" cap="none">
                <a:solidFill>
                  <a:schemeClr val="dk2"/>
                </a:solidFill>
                <a:latin typeface="Roboto"/>
                <a:ea typeface="Roboto"/>
                <a:cs typeface="Roboto"/>
                <a:sym typeface="Roboto"/>
              </a:defRPr>
            </a:lvl9pPr>
          </a:lstStyle>
          <a:p>
            <a:endParaRPr/>
          </a:p>
        </p:txBody>
      </p:sp>
      <p:sp>
        <p:nvSpPr>
          <p:cNvPr id="14" name="Google Shape;14;p3"/>
          <p:cNvSpPr txBox="1">
            <a:spLocks noGrp="1"/>
          </p:cNvSpPr>
          <p:nvPr>
            <p:ph type="body" idx="1"/>
          </p:nvPr>
        </p:nvSpPr>
        <p:spPr>
          <a:xfrm>
            <a:off x="623392" y="1555133"/>
            <a:ext cx="10944192" cy="4466156"/>
          </a:xfrm>
          <a:prstGeom prst="rect">
            <a:avLst/>
          </a:prstGeom>
          <a:noFill/>
          <a:ln>
            <a:noFill/>
          </a:ln>
        </p:spPr>
        <p:txBody>
          <a:bodyPr spcFirstLastPara="1" wrap="square" lIns="0" tIns="0" rIns="0" bIns="108000" anchor="t" anchorCtr="0">
            <a:noAutofit/>
          </a:bodyPr>
          <a:lstStyle>
            <a:lvl1pPr marL="609585" marR="0" lvl="0" indent="-406390" algn="l">
              <a:lnSpc>
                <a:spcPct val="131250"/>
              </a:lnSpc>
              <a:spcBef>
                <a:spcPts val="320"/>
              </a:spcBef>
              <a:spcAft>
                <a:spcPts val="0"/>
              </a:spcAft>
              <a:buClr>
                <a:srgbClr val="C4D600"/>
              </a:buClr>
              <a:buSzPts val="1200"/>
              <a:buFont typeface="Noto Sans Symbols"/>
              <a:buChar char="▪"/>
              <a:defRPr sz="1600">
                <a:solidFill>
                  <a:srgbClr val="000000"/>
                </a:solidFill>
                <a:latin typeface="Quattrocento Sans"/>
                <a:ea typeface="Quattrocento Sans"/>
                <a:cs typeface="Quattrocento Sans"/>
                <a:sym typeface="Quattrocento Sans"/>
              </a:defRPr>
            </a:lvl1pPr>
            <a:lvl2pPr marL="1219170" marR="0" lvl="1" indent="-406390" algn="l">
              <a:lnSpc>
                <a:spcPct val="131250"/>
              </a:lnSpc>
              <a:spcBef>
                <a:spcPts val="400"/>
              </a:spcBef>
              <a:spcAft>
                <a:spcPts val="0"/>
              </a:spcAft>
              <a:buClr>
                <a:srgbClr val="C4D600"/>
              </a:buClr>
              <a:buSzPts val="1200"/>
              <a:buFont typeface="Arial"/>
              <a:buChar char="•"/>
              <a:defRPr sz="1600">
                <a:solidFill>
                  <a:srgbClr val="000000"/>
                </a:solidFill>
                <a:latin typeface="Quattrocento Sans"/>
                <a:ea typeface="Quattrocento Sans"/>
                <a:cs typeface="Quattrocento Sans"/>
                <a:sym typeface="Quattrocento Sans"/>
              </a:defRPr>
            </a:lvl2pPr>
            <a:lvl3pPr marL="1828754" marR="0" lvl="2" indent="-406390" algn="l">
              <a:lnSpc>
                <a:spcPct val="131250"/>
              </a:lnSpc>
              <a:spcBef>
                <a:spcPts val="400"/>
              </a:spcBef>
              <a:spcAft>
                <a:spcPts val="0"/>
              </a:spcAft>
              <a:buClr>
                <a:srgbClr val="C4D600"/>
              </a:buClr>
              <a:buSzPts val="1200"/>
              <a:buFont typeface="Arial"/>
              <a:buChar char="•"/>
              <a:defRPr sz="1600">
                <a:solidFill>
                  <a:srgbClr val="000000"/>
                </a:solidFill>
                <a:latin typeface="Quattrocento Sans"/>
                <a:ea typeface="Quattrocento Sans"/>
                <a:cs typeface="Quattrocento Sans"/>
                <a:sym typeface="Quattrocento Sans"/>
              </a:defRPr>
            </a:lvl3pPr>
            <a:lvl4pPr marL="2438339" lvl="3" indent="-397923" algn="l">
              <a:lnSpc>
                <a:spcPct val="131250"/>
              </a:lnSpc>
              <a:spcBef>
                <a:spcPts val="400"/>
              </a:spcBef>
              <a:spcAft>
                <a:spcPts val="0"/>
              </a:spcAft>
              <a:buClr>
                <a:srgbClr val="C4D600"/>
              </a:buClr>
              <a:buSzPts val="1100"/>
              <a:buFont typeface="Arial"/>
              <a:buChar char="•"/>
              <a:defRPr sz="1600">
                <a:solidFill>
                  <a:srgbClr val="000000"/>
                </a:solidFill>
                <a:latin typeface="Quattrocento Sans"/>
                <a:ea typeface="Quattrocento Sans"/>
                <a:cs typeface="Quattrocento Sans"/>
                <a:sym typeface="Quattrocento Sans"/>
              </a:defRPr>
            </a:lvl4pPr>
            <a:lvl5pPr marL="3047924" lvl="4" indent="-397923" algn="l">
              <a:lnSpc>
                <a:spcPct val="131250"/>
              </a:lnSpc>
              <a:spcBef>
                <a:spcPts val="400"/>
              </a:spcBef>
              <a:spcAft>
                <a:spcPts val="0"/>
              </a:spcAft>
              <a:buClr>
                <a:srgbClr val="C4D600"/>
              </a:buClr>
              <a:buSzPts val="1100"/>
              <a:buFont typeface="Arial"/>
              <a:buChar char="•"/>
              <a:defRPr sz="1600">
                <a:solidFill>
                  <a:srgbClr val="000000"/>
                </a:solidFill>
                <a:latin typeface="Quattrocento Sans"/>
                <a:ea typeface="Quattrocento Sans"/>
                <a:cs typeface="Quattrocento Sans"/>
                <a:sym typeface="Quattrocento Sans"/>
              </a:defRPr>
            </a:lvl5pPr>
            <a:lvl6pPr marL="3657509" lvl="5" indent="-304792" algn="l">
              <a:lnSpc>
                <a:spcPct val="115000"/>
              </a:lnSpc>
              <a:spcBef>
                <a:spcPts val="400"/>
              </a:spcBef>
              <a:spcAft>
                <a:spcPts val="0"/>
              </a:spcAft>
              <a:buClr>
                <a:srgbClr val="C00000"/>
              </a:buClr>
              <a:buSzPts val="1100"/>
              <a:buFont typeface="Noto Sans Symbols"/>
              <a:buNone/>
              <a:defRPr sz="1800">
                <a:solidFill>
                  <a:srgbClr val="3C3C3C"/>
                </a:solidFill>
                <a:latin typeface="Arial"/>
                <a:ea typeface="Arial"/>
                <a:cs typeface="Arial"/>
                <a:sym typeface="Arial"/>
              </a:defRPr>
            </a:lvl6pPr>
            <a:lvl7pPr marL="4267093" lvl="6" indent="-304792" algn="l">
              <a:lnSpc>
                <a:spcPct val="115000"/>
              </a:lnSpc>
              <a:spcBef>
                <a:spcPts val="2133"/>
              </a:spcBef>
              <a:spcAft>
                <a:spcPts val="0"/>
              </a:spcAft>
              <a:buSzPts val="1100"/>
              <a:buNone/>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15" name="Google Shape;15;p3"/>
          <p:cNvSpPr txBox="1">
            <a:spLocks noGrp="1"/>
          </p:cNvSpPr>
          <p:nvPr>
            <p:ph type="title"/>
          </p:nvPr>
        </p:nvSpPr>
        <p:spPr>
          <a:xfrm>
            <a:off x="623398" y="566861"/>
            <a:ext cx="7296807" cy="73866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sz="1600" b="0" cap="none">
                <a:solidFill>
                  <a:srgbClr val="000000"/>
                </a:solidFill>
                <a:latin typeface="Quattrocento Sans"/>
                <a:ea typeface="Quattrocento Sans"/>
                <a:cs typeface="Quattrocento Sans"/>
                <a:sym typeface="Quattrocento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3690972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34"/>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34"/>
          <p:cNvSpPr txBox="1">
            <a:spLocks noGrp="1"/>
          </p:cNvSpPr>
          <p:nvPr>
            <p:ph type="title"/>
          </p:nvPr>
        </p:nvSpPr>
        <p:spPr>
          <a:xfrm>
            <a:off x="415067" y="667900"/>
            <a:ext cx="4939200" cy="273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63" name="Google Shape;163;p34"/>
          <p:cNvSpPr txBox="1">
            <a:spLocks noGrp="1"/>
          </p:cNvSpPr>
          <p:nvPr>
            <p:ph type="subTitle" idx="1"/>
          </p:nvPr>
        </p:nvSpPr>
        <p:spPr>
          <a:xfrm>
            <a:off x="406400" y="3502300"/>
            <a:ext cx="4939200" cy="123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600"/>
              <a:buNone/>
              <a:defRPr sz="2133">
                <a:solidFill>
                  <a:schemeClr val="accent2"/>
                </a:solidFill>
              </a:defRPr>
            </a:lvl1pPr>
            <a:lvl2pPr lvl="1" algn="l">
              <a:lnSpc>
                <a:spcPct val="100000"/>
              </a:lnSpc>
              <a:spcBef>
                <a:spcPts val="0"/>
              </a:spcBef>
              <a:spcAft>
                <a:spcPts val="0"/>
              </a:spcAft>
              <a:buClr>
                <a:schemeClr val="accent2"/>
              </a:buClr>
              <a:buSzPts val="1600"/>
              <a:buNone/>
              <a:defRPr sz="2133">
                <a:solidFill>
                  <a:schemeClr val="accent2"/>
                </a:solidFill>
              </a:defRPr>
            </a:lvl2pPr>
            <a:lvl3pPr lvl="2" algn="l">
              <a:lnSpc>
                <a:spcPct val="100000"/>
              </a:lnSpc>
              <a:spcBef>
                <a:spcPts val="0"/>
              </a:spcBef>
              <a:spcAft>
                <a:spcPts val="0"/>
              </a:spcAft>
              <a:buClr>
                <a:schemeClr val="accent2"/>
              </a:buClr>
              <a:buSzPts val="1600"/>
              <a:buNone/>
              <a:defRPr sz="2133">
                <a:solidFill>
                  <a:schemeClr val="accent2"/>
                </a:solidFill>
              </a:defRPr>
            </a:lvl3pPr>
            <a:lvl4pPr lvl="3" algn="l">
              <a:lnSpc>
                <a:spcPct val="100000"/>
              </a:lnSpc>
              <a:spcBef>
                <a:spcPts val="0"/>
              </a:spcBef>
              <a:spcAft>
                <a:spcPts val="0"/>
              </a:spcAft>
              <a:buClr>
                <a:schemeClr val="accent2"/>
              </a:buClr>
              <a:buSzPts val="1600"/>
              <a:buNone/>
              <a:defRPr sz="2133">
                <a:solidFill>
                  <a:schemeClr val="accent2"/>
                </a:solidFill>
              </a:defRPr>
            </a:lvl4pPr>
            <a:lvl5pPr lvl="4" algn="l">
              <a:lnSpc>
                <a:spcPct val="100000"/>
              </a:lnSpc>
              <a:spcBef>
                <a:spcPts val="0"/>
              </a:spcBef>
              <a:spcAft>
                <a:spcPts val="0"/>
              </a:spcAft>
              <a:buClr>
                <a:schemeClr val="accent2"/>
              </a:buClr>
              <a:buSzPts val="1600"/>
              <a:buNone/>
              <a:defRPr sz="2133">
                <a:solidFill>
                  <a:schemeClr val="accent2"/>
                </a:solidFill>
              </a:defRPr>
            </a:lvl5pPr>
            <a:lvl6pPr lvl="5" algn="l">
              <a:lnSpc>
                <a:spcPct val="100000"/>
              </a:lnSpc>
              <a:spcBef>
                <a:spcPts val="0"/>
              </a:spcBef>
              <a:spcAft>
                <a:spcPts val="0"/>
              </a:spcAft>
              <a:buClr>
                <a:schemeClr val="accent2"/>
              </a:buClr>
              <a:buSzPts val="1600"/>
              <a:buNone/>
              <a:defRPr sz="2133">
                <a:solidFill>
                  <a:schemeClr val="accent2"/>
                </a:solidFill>
              </a:defRPr>
            </a:lvl6pPr>
            <a:lvl7pPr lvl="6" algn="l">
              <a:lnSpc>
                <a:spcPct val="100000"/>
              </a:lnSpc>
              <a:spcBef>
                <a:spcPts val="0"/>
              </a:spcBef>
              <a:spcAft>
                <a:spcPts val="0"/>
              </a:spcAft>
              <a:buClr>
                <a:schemeClr val="accent2"/>
              </a:buClr>
              <a:buSzPts val="1600"/>
              <a:buNone/>
              <a:defRPr sz="2133">
                <a:solidFill>
                  <a:schemeClr val="accent2"/>
                </a:solidFill>
              </a:defRPr>
            </a:lvl7pPr>
            <a:lvl8pPr lvl="7" algn="l">
              <a:lnSpc>
                <a:spcPct val="100000"/>
              </a:lnSpc>
              <a:spcBef>
                <a:spcPts val="0"/>
              </a:spcBef>
              <a:spcAft>
                <a:spcPts val="0"/>
              </a:spcAft>
              <a:buClr>
                <a:schemeClr val="accent2"/>
              </a:buClr>
              <a:buSzPts val="1600"/>
              <a:buNone/>
              <a:defRPr sz="2133">
                <a:solidFill>
                  <a:schemeClr val="accent2"/>
                </a:solidFill>
              </a:defRPr>
            </a:lvl8pPr>
            <a:lvl9pPr lvl="8" algn="l">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164" name="Google Shape;164;p34"/>
          <p:cNvSpPr txBox="1">
            <a:spLocks noGrp="1"/>
          </p:cNvSpPr>
          <p:nvPr>
            <p:ph type="body" idx="2"/>
          </p:nvPr>
        </p:nvSpPr>
        <p:spPr>
          <a:xfrm>
            <a:off x="6505367" y="667900"/>
            <a:ext cx="5272000" cy="54820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165" name="Google Shape;165;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835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22"/>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22"/>
          <p:cNvSpPr txBox="1">
            <a:spLocks noGrp="1"/>
          </p:cNvSpPr>
          <p:nvPr>
            <p:ph type="title"/>
          </p:nvPr>
        </p:nvSpPr>
        <p:spPr>
          <a:xfrm>
            <a:off x="415633" y="667900"/>
            <a:ext cx="4170000" cy="24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08" name="Google Shape;108;p22"/>
          <p:cNvSpPr txBox="1">
            <a:spLocks noGrp="1"/>
          </p:cNvSpPr>
          <p:nvPr>
            <p:ph type="body" idx="1"/>
          </p:nvPr>
        </p:nvSpPr>
        <p:spPr>
          <a:xfrm>
            <a:off x="415600" y="3187533"/>
            <a:ext cx="4170000" cy="30640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Clr>
                <a:schemeClr val="accent2"/>
              </a:buClr>
              <a:buSzPts val="1300"/>
              <a:buChar char="●"/>
              <a:defRPr>
                <a:solidFill>
                  <a:schemeClr val="accent2"/>
                </a:solidFill>
              </a:defRPr>
            </a:lvl1pPr>
            <a:lvl2pPr marL="1219170" lvl="1" indent="-397923" algn="l">
              <a:lnSpc>
                <a:spcPct val="115000"/>
              </a:lnSpc>
              <a:spcBef>
                <a:spcPts val="2133"/>
              </a:spcBef>
              <a:spcAft>
                <a:spcPts val="0"/>
              </a:spcAft>
              <a:buClr>
                <a:schemeClr val="accent2"/>
              </a:buClr>
              <a:buSzPts val="1100"/>
              <a:buChar char="○"/>
              <a:defRPr>
                <a:solidFill>
                  <a:schemeClr val="accent2"/>
                </a:solidFill>
              </a:defRPr>
            </a:lvl2pPr>
            <a:lvl3pPr marL="1828754" lvl="2" indent="-397923" algn="l">
              <a:lnSpc>
                <a:spcPct val="115000"/>
              </a:lnSpc>
              <a:spcBef>
                <a:spcPts val="2133"/>
              </a:spcBef>
              <a:spcAft>
                <a:spcPts val="0"/>
              </a:spcAft>
              <a:buClr>
                <a:schemeClr val="accent2"/>
              </a:buClr>
              <a:buSzPts val="1100"/>
              <a:buChar char="■"/>
              <a:defRPr>
                <a:solidFill>
                  <a:schemeClr val="accent2"/>
                </a:solidFill>
              </a:defRPr>
            </a:lvl3pPr>
            <a:lvl4pPr marL="2438339" lvl="3" indent="-397923" algn="l">
              <a:lnSpc>
                <a:spcPct val="115000"/>
              </a:lnSpc>
              <a:spcBef>
                <a:spcPts val="2133"/>
              </a:spcBef>
              <a:spcAft>
                <a:spcPts val="0"/>
              </a:spcAft>
              <a:buClr>
                <a:schemeClr val="accent2"/>
              </a:buClr>
              <a:buSzPts val="1100"/>
              <a:buChar char="●"/>
              <a:defRPr>
                <a:solidFill>
                  <a:schemeClr val="accent2"/>
                </a:solidFill>
              </a:defRPr>
            </a:lvl4pPr>
            <a:lvl5pPr marL="3047924" lvl="4" indent="-397923" algn="l">
              <a:lnSpc>
                <a:spcPct val="115000"/>
              </a:lnSpc>
              <a:spcBef>
                <a:spcPts val="2133"/>
              </a:spcBef>
              <a:spcAft>
                <a:spcPts val="0"/>
              </a:spcAft>
              <a:buClr>
                <a:schemeClr val="accent2"/>
              </a:buClr>
              <a:buSzPts val="1100"/>
              <a:buChar char="○"/>
              <a:defRPr>
                <a:solidFill>
                  <a:schemeClr val="accent2"/>
                </a:solidFill>
              </a:defRPr>
            </a:lvl5pPr>
            <a:lvl6pPr marL="3657509" lvl="5" indent="-397923" algn="l">
              <a:lnSpc>
                <a:spcPct val="115000"/>
              </a:lnSpc>
              <a:spcBef>
                <a:spcPts val="2133"/>
              </a:spcBef>
              <a:spcAft>
                <a:spcPts val="0"/>
              </a:spcAft>
              <a:buClr>
                <a:schemeClr val="accent2"/>
              </a:buClr>
              <a:buSzPts val="1100"/>
              <a:buChar char="■"/>
              <a:defRPr>
                <a:solidFill>
                  <a:schemeClr val="accent2"/>
                </a:solidFill>
              </a:defRPr>
            </a:lvl6pPr>
            <a:lvl7pPr marL="4267093" lvl="6" indent="-397923" algn="l">
              <a:lnSpc>
                <a:spcPct val="115000"/>
              </a:lnSpc>
              <a:spcBef>
                <a:spcPts val="2133"/>
              </a:spcBef>
              <a:spcAft>
                <a:spcPts val="0"/>
              </a:spcAft>
              <a:buClr>
                <a:schemeClr val="accent2"/>
              </a:buClr>
              <a:buSzPts val="1100"/>
              <a:buChar char="●"/>
              <a:defRPr>
                <a:solidFill>
                  <a:schemeClr val="accent2"/>
                </a:solidFill>
              </a:defRPr>
            </a:lvl7pPr>
            <a:lvl8pPr marL="4876678" lvl="7" indent="-397923" algn="l">
              <a:lnSpc>
                <a:spcPct val="115000"/>
              </a:lnSpc>
              <a:spcBef>
                <a:spcPts val="2133"/>
              </a:spcBef>
              <a:spcAft>
                <a:spcPts val="0"/>
              </a:spcAft>
              <a:buClr>
                <a:schemeClr val="accent2"/>
              </a:buClr>
              <a:buSzPts val="1100"/>
              <a:buChar char="○"/>
              <a:defRPr>
                <a:solidFill>
                  <a:schemeClr val="accent2"/>
                </a:solidFill>
              </a:defRPr>
            </a:lvl8pPr>
            <a:lvl9pPr marL="5486263" lvl="8" indent="-397923" algn="l">
              <a:lnSpc>
                <a:spcPct val="115000"/>
              </a:lnSpc>
              <a:spcBef>
                <a:spcPts val="2133"/>
              </a:spcBef>
              <a:spcAft>
                <a:spcPts val="2133"/>
              </a:spcAft>
              <a:buClr>
                <a:schemeClr val="accent2"/>
              </a:buClr>
              <a:buSzPts val="1100"/>
              <a:buChar char="■"/>
              <a:defRPr>
                <a:solidFill>
                  <a:schemeClr val="accent2"/>
                </a:solidFill>
              </a:defRPr>
            </a:lvl9pPr>
          </a:lstStyle>
          <a:p>
            <a:endParaRPr/>
          </a:p>
        </p:txBody>
      </p:sp>
      <p:sp>
        <p:nvSpPr>
          <p:cNvPr id="109" name="Google Shape;109;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462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9FBF1-FACA-49BF-8E25-284EC9A9839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80771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9FBF1-FACA-49BF-8E25-284EC9A9839D}"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22965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9FBF1-FACA-49BF-8E25-284EC9A9839D}"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26339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9FBF1-FACA-49BF-8E25-284EC9A9839D}" type="datetimeFigureOut">
              <a:rPr lang="en-US" smtClean="0"/>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132009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9FBF1-FACA-49BF-8E25-284EC9A9839D}" type="datetimeFigureOut">
              <a:rPr lang="en-US" smtClean="0"/>
              <a:t>7/30/2019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377774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9FBF1-FACA-49BF-8E25-284EC9A9839D}" type="datetimeFigureOut">
              <a:rPr lang="en-US" smtClean="0"/>
              <a:t>7/30/2019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63213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9FBF1-FACA-49BF-8E25-284EC9A9839D}"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421788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9FBF1-FACA-49BF-8E25-284EC9A9839D}"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A55C0-D6B7-405C-95A5-7E8C6B943165}" type="slidenum">
              <a:rPr lang="en-US" smtClean="0"/>
              <a:t>‹#›</a:t>
            </a:fld>
            <a:endParaRPr lang="en-US"/>
          </a:p>
        </p:txBody>
      </p:sp>
    </p:spTree>
    <p:extLst>
      <p:ext uri="{BB962C8B-B14F-4D97-AF65-F5344CB8AC3E}">
        <p14:creationId xmlns:p14="http://schemas.microsoft.com/office/powerpoint/2010/main" val="2461553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9FBF1-FACA-49BF-8E25-284EC9A9839D}" type="datetimeFigureOut">
              <a:rPr lang="en-US" smtClean="0"/>
              <a:t>7/30/2019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A55C0-D6B7-405C-95A5-7E8C6B943165}" type="slidenum">
              <a:rPr lang="en-US" smtClean="0"/>
              <a:t>‹#›</a:t>
            </a:fld>
            <a:endParaRPr lang="en-US"/>
          </a:p>
        </p:txBody>
      </p:sp>
    </p:spTree>
    <p:extLst>
      <p:ext uri="{BB962C8B-B14F-4D97-AF65-F5344CB8AC3E}">
        <p14:creationId xmlns:p14="http://schemas.microsoft.com/office/powerpoint/2010/main" val="390590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2" Type="http://schemas.openxmlformats.org/officeDocument/2006/relationships/hyperlink" Target="https://us9.list-manage.com/subscribe?u=b84375c25ee14ab8228d800cc&amp;id=f3f935b313"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solidFill>
                  <a:srgbClr val="002060"/>
                </a:solidFill>
              </a:rPr>
              <a:t>July 2019 </a:t>
            </a:r>
            <a:r>
              <a:rPr lang="en-US" dirty="0" smtClean="0">
                <a:solidFill>
                  <a:srgbClr val="002060"/>
                </a:solidFill>
              </a:rPr>
              <a:t>Brown Bag</a:t>
            </a:r>
            <a:br>
              <a:rPr lang="en-US" dirty="0" smtClean="0">
                <a:solidFill>
                  <a:srgbClr val="002060"/>
                </a:solidFill>
              </a:rPr>
            </a:br>
            <a:r>
              <a:rPr lang="en-US" dirty="0" smtClean="0">
                <a:solidFill>
                  <a:srgbClr val="002060"/>
                </a:solidFill>
              </a:rPr>
              <a:t>Lunch Presentations</a:t>
            </a:r>
            <a:endParaRPr lang="en-US" dirty="0">
              <a:solidFill>
                <a:srgbClr val="002060"/>
              </a:solidFill>
            </a:endParaRPr>
          </a:p>
        </p:txBody>
      </p:sp>
      <p:sp>
        <p:nvSpPr>
          <p:cNvPr id="3" name="Subtitle 2"/>
          <p:cNvSpPr>
            <a:spLocks noGrp="1"/>
          </p:cNvSpPr>
          <p:nvPr>
            <p:ph type="subTitle" idx="1"/>
          </p:nvPr>
        </p:nvSpPr>
        <p:spPr>
          <a:xfrm>
            <a:off x="1524000" y="4335563"/>
            <a:ext cx="9144000" cy="1875232"/>
          </a:xfrm>
        </p:spPr>
        <p:txBody>
          <a:bodyPr>
            <a:normAutofit/>
          </a:bodyPr>
          <a:lstStyle/>
          <a:p>
            <a:pPr algn="l"/>
            <a:r>
              <a:rPr lang="en-US" dirty="0" smtClean="0">
                <a:solidFill>
                  <a:srgbClr val="364963"/>
                </a:solidFill>
              </a:rPr>
              <a:t>Presentation 1: Building Operations Project Team</a:t>
            </a:r>
          </a:p>
          <a:p>
            <a:pPr algn="l"/>
            <a:r>
              <a:rPr lang="en-US" dirty="0">
                <a:solidFill>
                  <a:srgbClr val="364963"/>
                </a:solidFill>
              </a:rPr>
              <a:t>Presentation </a:t>
            </a:r>
            <a:r>
              <a:rPr lang="en-US" dirty="0" smtClean="0">
                <a:solidFill>
                  <a:srgbClr val="364963"/>
                </a:solidFill>
              </a:rPr>
              <a:t>2: Sustainable Buildings &amp; The Climate Action Plan</a:t>
            </a:r>
          </a:p>
          <a:p>
            <a:pPr algn="l"/>
            <a:r>
              <a:rPr lang="en-US" dirty="0" smtClean="0">
                <a:solidFill>
                  <a:srgbClr val="364963"/>
                </a:solidFill>
              </a:rPr>
              <a:t>Presentation 3: Building Services Floor Care Team</a:t>
            </a:r>
          </a:p>
          <a:p>
            <a:pPr algn="l"/>
            <a:r>
              <a:rPr lang="en-US" dirty="0" smtClean="0">
                <a:solidFill>
                  <a:srgbClr val="364963"/>
                </a:solidFill>
              </a:rPr>
              <a:t>Presentation 4: </a:t>
            </a:r>
            <a:r>
              <a:rPr lang="en-US" dirty="0">
                <a:solidFill>
                  <a:srgbClr val="364963"/>
                </a:solidFill>
              </a:rPr>
              <a:t>Campus Bin Buddy </a:t>
            </a:r>
            <a:r>
              <a:rPr lang="en-US">
                <a:solidFill>
                  <a:srgbClr val="364963"/>
                </a:solidFill>
              </a:rPr>
              <a:t>Program </a:t>
            </a:r>
            <a:r>
              <a:rPr lang="en-US" smtClean="0">
                <a:solidFill>
                  <a:srgbClr val="364963"/>
                </a:solidFill>
              </a:rPr>
              <a:t>Updates</a:t>
            </a:r>
            <a:endParaRPr lang="en-US" dirty="0" smtClean="0">
              <a:solidFill>
                <a:srgbClr val="364963"/>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635515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722687" y="1819534"/>
            <a:ext cx="2701085" cy="2025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67EBBE68-3DE1-4270-9288-5D27E45C1B8F}"/>
              </a:ext>
            </a:extLst>
          </p:cNvPr>
          <p:cNvSpPr>
            <a:spLocks noGrp="1"/>
          </p:cNvSpPr>
          <p:nvPr>
            <p:ph type="title"/>
          </p:nvPr>
        </p:nvSpPr>
        <p:spPr>
          <a:xfrm>
            <a:off x="2760303" y="398630"/>
            <a:ext cx="6737499" cy="877478"/>
          </a:xfrm>
        </p:spPr>
        <p:txBody>
          <a:bodyPr>
            <a:normAutofit/>
          </a:bodyPr>
          <a:lstStyle/>
          <a:p>
            <a:pPr algn="ctr"/>
            <a:r>
              <a:rPr lang="en-US" sz="1800" dirty="0" smtClean="0">
                <a:latin typeface="+mn-lt"/>
              </a:rPr>
              <a:t>Movement-to-improvement</a:t>
            </a:r>
            <a:endParaRPr lang="en-US" sz="18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286417" y="3815866"/>
            <a:ext cx="2701084" cy="2025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286417" y="831776"/>
            <a:ext cx="2701085" cy="2025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710" r="15813"/>
          <a:stretch/>
        </p:blipFill>
        <p:spPr>
          <a:xfrm>
            <a:off x="6772614" y="1481898"/>
            <a:ext cx="2430169" cy="2701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9221444" y="3815866"/>
            <a:ext cx="2701084" cy="2025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9221442" y="831776"/>
            <a:ext cx="2701085" cy="2025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b="994"/>
          <a:stretch/>
        </p:blipFill>
        <p:spPr>
          <a:xfrm>
            <a:off x="3062212" y="4416178"/>
            <a:ext cx="2616996" cy="2049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0651" y="4416479"/>
            <a:ext cx="3036176" cy="2049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1499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4E16-4A07-F34C-BF56-8639BDDBD13F}"/>
              </a:ext>
            </a:extLst>
          </p:cNvPr>
          <p:cNvSpPr>
            <a:spLocks noGrp="1"/>
          </p:cNvSpPr>
          <p:nvPr>
            <p:ph type="title"/>
          </p:nvPr>
        </p:nvSpPr>
        <p:spPr>
          <a:xfrm>
            <a:off x="6071937" y="633662"/>
            <a:ext cx="5435760" cy="1042738"/>
          </a:xfrm>
        </p:spPr>
        <p:txBody>
          <a:bodyPr>
            <a:normAutofit/>
          </a:bodyPr>
          <a:lstStyle/>
          <a:p>
            <a:pPr algn="ctr"/>
            <a:r>
              <a:rPr lang="en-US" sz="1800" dirty="0">
                <a:latin typeface="+mn-lt"/>
              </a:rPr>
              <a:t>Team members </a:t>
            </a:r>
          </a:p>
        </p:txBody>
      </p:sp>
      <p:pic>
        <p:nvPicPr>
          <p:cNvPr id="15" name="Picture 14" descr="A picture containing indoor, person, wall, tool&#10;&#10;Description automatically generated">
            <a:extLst>
              <a:ext uri="{FF2B5EF4-FFF2-40B4-BE49-F238E27FC236}">
                <a16:creationId xmlns:a16="http://schemas.microsoft.com/office/drawing/2014/main" id="{EBA68D86-8D0F-438D-AED2-79DDF826D2EE}"/>
              </a:ext>
            </a:extLst>
          </p:cNvPr>
          <p:cNvPicPr>
            <a:picLocks noChangeAspect="1"/>
          </p:cNvPicPr>
          <p:nvPr/>
        </p:nvPicPr>
        <p:blipFill rotWithShape="1">
          <a:blip r:embed="rId2">
            <a:extLst>
              <a:ext uri="{28A0092B-C50C-407E-A947-70E740481C1C}">
                <a14:useLocalDpi xmlns:a14="http://schemas.microsoft.com/office/drawing/2010/main" val="0"/>
              </a:ext>
            </a:extLst>
          </a:blip>
          <a:srcRect l="304" t="2813" r="1" b="18645"/>
          <a:stretch/>
        </p:blipFill>
        <p:spPr>
          <a:xfrm>
            <a:off x="1025381" y="687466"/>
            <a:ext cx="4912852" cy="2135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person, man, indoor, sky&#10;&#10;Description automatically generated">
            <a:extLst>
              <a:ext uri="{FF2B5EF4-FFF2-40B4-BE49-F238E27FC236}">
                <a16:creationId xmlns:a16="http://schemas.microsoft.com/office/drawing/2014/main" id="{5A914046-7595-4E3B-81A1-7573DF01F7C8}"/>
              </a:ext>
            </a:extLst>
          </p:cNvPr>
          <p:cNvPicPr>
            <a:picLocks noChangeAspect="1"/>
          </p:cNvPicPr>
          <p:nvPr/>
        </p:nvPicPr>
        <p:blipFill rotWithShape="1">
          <a:blip r:embed="rId3">
            <a:extLst>
              <a:ext uri="{28A0092B-C50C-407E-A947-70E740481C1C}">
                <a14:useLocalDpi xmlns:a14="http://schemas.microsoft.com/office/drawing/2010/main" val="0"/>
              </a:ext>
            </a:extLst>
          </a:blip>
          <a:srcRect l="28697" r="22658" b="-3"/>
          <a:stretch/>
        </p:blipFill>
        <p:spPr>
          <a:xfrm>
            <a:off x="1025382" y="2954411"/>
            <a:ext cx="2381281" cy="3218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indoor, table, person, wall&#10;&#10;Description automatically generated">
            <a:extLst>
              <a:ext uri="{FF2B5EF4-FFF2-40B4-BE49-F238E27FC236}">
                <a16:creationId xmlns:a16="http://schemas.microsoft.com/office/drawing/2014/main" id="{38DEB36B-97F0-4749-A30E-9050B473E6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072" t="34" r="12544" b="-34"/>
          <a:stretch/>
        </p:blipFill>
        <p:spPr>
          <a:xfrm>
            <a:off x="3556952" y="2954411"/>
            <a:ext cx="2381281" cy="3218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328DE764-7156-F147-A20A-8026C187F8C1}"/>
              </a:ext>
            </a:extLst>
          </p:cNvPr>
          <p:cNvSpPr>
            <a:spLocks noGrp="1"/>
          </p:cNvSpPr>
          <p:nvPr>
            <p:ph idx="1"/>
          </p:nvPr>
        </p:nvSpPr>
        <p:spPr>
          <a:xfrm>
            <a:off x="6986337" y="1852862"/>
            <a:ext cx="4505318" cy="4330323"/>
          </a:xfrm>
        </p:spPr>
        <p:txBody>
          <a:bodyPr>
            <a:normAutofit/>
          </a:bodyPr>
          <a:lstStyle/>
          <a:p>
            <a:r>
              <a:rPr lang="en-US" sz="4200" dirty="0"/>
              <a:t>3 Electricians</a:t>
            </a:r>
          </a:p>
          <a:p>
            <a:r>
              <a:rPr lang="en-US" sz="4200" dirty="0"/>
              <a:t>3 Plumbers</a:t>
            </a:r>
          </a:p>
          <a:p>
            <a:r>
              <a:rPr lang="en-US" sz="4200" dirty="0"/>
              <a:t>1 Carpenter </a:t>
            </a:r>
          </a:p>
          <a:p>
            <a:r>
              <a:rPr lang="en-US" sz="4200" dirty="0"/>
              <a:t>1 Painter</a:t>
            </a:r>
          </a:p>
          <a:p>
            <a:r>
              <a:rPr lang="en-US" sz="4200" dirty="0"/>
              <a:t>1 AC/R</a:t>
            </a:r>
          </a:p>
          <a:p>
            <a:r>
              <a:rPr lang="en-US" sz="4200" dirty="0"/>
              <a:t>4 SR BMW’s</a:t>
            </a:r>
          </a:p>
          <a:p>
            <a:endParaRPr lang="en-US" dirty="0"/>
          </a:p>
        </p:txBody>
      </p:sp>
    </p:spTree>
    <p:extLst>
      <p:ext uri="{BB962C8B-B14F-4D97-AF65-F5344CB8AC3E}">
        <p14:creationId xmlns:p14="http://schemas.microsoft.com/office/powerpoint/2010/main" val="3038954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80833-BA0F-B94C-99BC-5CE0AD000DC9}"/>
              </a:ext>
            </a:extLst>
          </p:cNvPr>
          <p:cNvSpPr>
            <a:spLocks noGrp="1"/>
          </p:cNvSpPr>
          <p:nvPr>
            <p:ph idx="1"/>
          </p:nvPr>
        </p:nvSpPr>
        <p:spPr>
          <a:xfrm>
            <a:off x="7195121" y="2297544"/>
            <a:ext cx="4194029" cy="3124201"/>
          </a:xfrm>
        </p:spPr>
        <p:txBody>
          <a:bodyPr>
            <a:normAutofit/>
          </a:bodyPr>
          <a:lstStyle/>
          <a:p>
            <a:r>
              <a:rPr lang="en-US" sz="4000" dirty="0"/>
              <a:t>3 Electricians </a:t>
            </a:r>
          </a:p>
          <a:p>
            <a:r>
              <a:rPr lang="en-US" sz="4000" dirty="0"/>
              <a:t>1 </a:t>
            </a:r>
            <a:r>
              <a:rPr lang="en-US" sz="4000" dirty="0" smtClean="0"/>
              <a:t>Painter</a:t>
            </a:r>
            <a:endParaRPr lang="en-US" sz="4000" dirty="0"/>
          </a:p>
          <a:p>
            <a:r>
              <a:rPr lang="en-US" sz="4000" dirty="0"/>
              <a:t>1 </a:t>
            </a:r>
            <a:r>
              <a:rPr lang="en-US" sz="4000" dirty="0" smtClean="0"/>
              <a:t>SR BMW</a:t>
            </a:r>
            <a:endParaRPr lang="en-US" sz="4000" dirty="0"/>
          </a:p>
        </p:txBody>
      </p:sp>
      <p:sp>
        <p:nvSpPr>
          <p:cNvPr id="4" name="Title 1">
            <a:extLst>
              <a:ext uri="{FF2B5EF4-FFF2-40B4-BE49-F238E27FC236}">
                <a16:creationId xmlns:a16="http://schemas.microsoft.com/office/drawing/2014/main" id="{CE194E16-4A07-F34C-BF56-8639BDDBD13F}"/>
              </a:ext>
            </a:extLst>
          </p:cNvPr>
          <p:cNvSpPr txBox="1">
            <a:spLocks/>
          </p:cNvSpPr>
          <p:nvPr/>
        </p:nvSpPr>
        <p:spPr>
          <a:xfrm>
            <a:off x="6537311" y="1254806"/>
            <a:ext cx="5435760" cy="10427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smtClean="0">
                <a:latin typeface="+mn-lt"/>
              </a:rPr>
              <a:t>Current openings</a:t>
            </a:r>
            <a:endParaRPr lang="en-US" sz="18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604" y="1776175"/>
            <a:ext cx="5634180" cy="3757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4875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A71F-8D3F-2A47-8314-36CCC011BB95}"/>
              </a:ext>
            </a:extLst>
          </p:cNvPr>
          <p:cNvSpPr>
            <a:spLocks noGrp="1"/>
          </p:cNvSpPr>
          <p:nvPr>
            <p:ph type="title"/>
          </p:nvPr>
        </p:nvSpPr>
        <p:spPr>
          <a:xfrm>
            <a:off x="7957970" y="1295177"/>
            <a:ext cx="2317750" cy="1017136"/>
          </a:xfrm>
        </p:spPr>
        <p:txBody>
          <a:bodyPr>
            <a:normAutofit/>
          </a:bodyPr>
          <a:lstStyle/>
          <a:p>
            <a:r>
              <a:rPr lang="en-US" sz="1800" dirty="0">
                <a:latin typeface="+mn-lt"/>
              </a:rPr>
              <a:t>Speed &amp; Budget</a:t>
            </a:r>
          </a:p>
        </p:txBody>
      </p:sp>
      <p:sp>
        <p:nvSpPr>
          <p:cNvPr id="3" name="Content Placeholder 2">
            <a:extLst>
              <a:ext uri="{FF2B5EF4-FFF2-40B4-BE49-F238E27FC236}">
                <a16:creationId xmlns:a16="http://schemas.microsoft.com/office/drawing/2014/main" id="{84E89942-C0B4-5142-B595-49EC04AC9A1A}"/>
              </a:ext>
            </a:extLst>
          </p:cNvPr>
          <p:cNvSpPr>
            <a:spLocks noGrp="1"/>
          </p:cNvSpPr>
          <p:nvPr>
            <p:ph idx="1"/>
          </p:nvPr>
        </p:nvSpPr>
        <p:spPr>
          <a:xfrm>
            <a:off x="7437353" y="2312313"/>
            <a:ext cx="3813176" cy="3124201"/>
          </a:xfrm>
        </p:spPr>
        <p:txBody>
          <a:bodyPr>
            <a:noAutofit/>
          </a:bodyPr>
          <a:lstStyle/>
          <a:p>
            <a:r>
              <a:rPr lang="en-US" sz="3900" dirty="0"/>
              <a:t>Give detail</a:t>
            </a:r>
          </a:p>
          <a:p>
            <a:r>
              <a:rPr lang="en-US" sz="3900" dirty="0"/>
              <a:t>Have a plan</a:t>
            </a:r>
          </a:p>
          <a:p>
            <a:r>
              <a:rPr lang="en-US" sz="3900" dirty="0"/>
              <a:t>Redesign</a:t>
            </a:r>
          </a:p>
          <a:p>
            <a:r>
              <a:rPr lang="en-US" sz="3900" dirty="0"/>
              <a:t>Pre plan</a:t>
            </a:r>
          </a:p>
        </p:txBody>
      </p:sp>
      <p:pic>
        <p:nvPicPr>
          <p:cNvPr id="8" name="Picture 7" descr="A picture containing person, object, man&#10;&#10;Description automatically generated">
            <a:extLst>
              <a:ext uri="{FF2B5EF4-FFF2-40B4-BE49-F238E27FC236}">
                <a16:creationId xmlns:a16="http://schemas.microsoft.com/office/drawing/2014/main" id="{584C3FB9-0103-43E5-BE99-2274D66BF83E}"/>
              </a:ext>
            </a:extLst>
          </p:cNvPr>
          <p:cNvPicPr>
            <a:picLocks noChangeAspect="1"/>
          </p:cNvPicPr>
          <p:nvPr/>
        </p:nvPicPr>
        <p:blipFill rotWithShape="1">
          <a:blip r:embed="rId2">
            <a:extLst>
              <a:ext uri="{28A0092B-C50C-407E-A947-70E740481C1C}">
                <a14:useLocalDpi xmlns:a14="http://schemas.microsoft.com/office/drawing/2010/main" val="0"/>
              </a:ext>
            </a:extLst>
          </a:blip>
          <a:srcRect l="247" r="6625"/>
          <a:stretch/>
        </p:blipFill>
        <p:spPr>
          <a:xfrm>
            <a:off x="939885" y="1736437"/>
            <a:ext cx="5840481" cy="3630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4714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0C94-B741-384A-83C8-69D2B4B1E28B}"/>
              </a:ext>
            </a:extLst>
          </p:cNvPr>
          <p:cNvSpPr>
            <a:spLocks noGrp="1"/>
          </p:cNvSpPr>
          <p:nvPr>
            <p:ph type="title"/>
          </p:nvPr>
        </p:nvSpPr>
        <p:spPr>
          <a:xfrm>
            <a:off x="7620500" y="1595040"/>
            <a:ext cx="3829579" cy="1009650"/>
          </a:xfrm>
        </p:spPr>
        <p:txBody>
          <a:bodyPr>
            <a:normAutofit/>
          </a:bodyPr>
          <a:lstStyle/>
          <a:p>
            <a:r>
              <a:rPr lang="en-US" sz="1800" dirty="0">
                <a:latin typeface="+mn-lt"/>
              </a:rPr>
              <a:t>Our promise to you</a:t>
            </a:r>
          </a:p>
        </p:txBody>
      </p:sp>
      <p:sp>
        <p:nvSpPr>
          <p:cNvPr id="3" name="Content Placeholder 2">
            <a:extLst>
              <a:ext uri="{FF2B5EF4-FFF2-40B4-BE49-F238E27FC236}">
                <a16:creationId xmlns:a16="http://schemas.microsoft.com/office/drawing/2014/main" id="{6EEE6067-FBC7-AA45-A2A3-ECA53AF50C1E}"/>
              </a:ext>
            </a:extLst>
          </p:cNvPr>
          <p:cNvSpPr>
            <a:spLocks noGrp="1"/>
          </p:cNvSpPr>
          <p:nvPr>
            <p:ph idx="1"/>
          </p:nvPr>
        </p:nvSpPr>
        <p:spPr>
          <a:xfrm>
            <a:off x="6911775" y="2707032"/>
            <a:ext cx="4105276" cy="2486526"/>
          </a:xfrm>
        </p:spPr>
        <p:txBody>
          <a:bodyPr>
            <a:normAutofit/>
          </a:bodyPr>
          <a:lstStyle/>
          <a:p>
            <a:r>
              <a:rPr lang="en-US" sz="4000" dirty="0"/>
              <a:t>Highest quality </a:t>
            </a:r>
          </a:p>
          <a:p>
            <a:r>
              <a:rPr lang="en-US" sz="4000" dirty="0"/>
              <a:t>Life time maintenance</a:t>
            </a:r>
          </a:p>
        </p:txBody>
      </p:sp>
      <p:pic>
        <p:nvPicPr>
          <p:cNvPr id="14" name="Picture 13" descr="A person standing in front of a building&#10;&#10;Description automatically generated">
            <a:extLst>
              <a:ext uri="{FF2B5EF4-FFF2-40B4-BE49-F238E27FC236}">
                <a16:creationId xmlns:a16="http://schemas.microsoft.com/office/drawing/2014/main" id="{6EA2F218-669A-4099-85A5-8EC10886E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316" y="1761294"/>
            <a:ext cx="5595405" cy="3686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7735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E7B1-5607-B44D-9FE2-2FD6C47D77F2}"/>
              </a:ext>
            </a:extLst>
          </p:cNvPr>
          <p:cNvSpPr>
            <a:spLocks noGrp="1"/>
          </p:cNvSpPr>
          <p:nvPr>
            <p:ph type="title"/>
          </p:nvPr>
        </p:nvSpPr>
        <p:spPr>
          <a:xfrm>
            <a:off x="7745206" y="935971"/>
            <a:ext cx="3223416" cy="1141941"/>
          </a:xfrm>
        </p:spPr>
        <p:txBody>
          <a:bodyPr>
            <a:normAutofit/>
          </a:bodyPr>
          <a:lstStyle/>
          <a:p>
            <a:r>
              <a:rPr lang="en-US" sz="1800" dirty="0">
                <a:latin typeface="+mn-lt"/>
              </a:rPr>
              <a:t>Use the Project-Team</a:t>
            </a:r>
          </a:p>
        </p:txBody>
      </p:sp>
      <p:sp>
        <p:nvSpPr>
          <p:cNvPr id="3" name="Content Placeholder 2">
            <a:extLst>
              <a:ext uri="{FF2B5EF4-FFF2-40B4-BE49-F238E27FC236}">
                <a16:creationId xmlns:a16="http://schemas.microsoft.com/office/drawing/2014/main" id="{22057112-1F97-0B4B-AE0A-AB66C5A16FE3}"/>
              </a:ext>
            </a:extLst>
          </p:cNvPr>
          <p:cNvSpPr>
            <a:spLocks noGrp="1"/>
          </p:cNvSpPr>
          <p:nvPr>
            <p:ph idx="1"/>
          </p:nvPr>
        </p:nvSpPr>
        <p:spPr>
          <a:xfrm>
            <a:off x="7272339" y="2042004"/>
            <a:ext cx="4169150" cy="3447655"/>
          </a:xfrm>
        </p:spPr>
        <p:txBody>
          <a:bodyPr>
            <a:normAutofit/>
          </a:bodyPr>
          <a:lstStyle/>
          <a:p>
            <a:r>
              <a:rPr lang="en-US" sz="4000" dirty="0"/>
              <a:t>If you have a project </a:t>
            </a:r>
          </a:p>
          <a:p>
            <a:r>
              <a:rPr lang="en-US" sz="4000" dirty="0"/>
              <a:t>If you Want to plan a project</a:t>
            </a:r>
          </a:p>
          <a:p>
            <a:r>
              <a:rPr lang="en-US" sz="4000" dirty="0"/>
              <a:t>Under 50k</a:t>
            </a:r>
          </a:p>
        </p:txBody>
      </p:sp>
      <p:pic>
        <p:nvPicPr>
          <p:cNvPr id="9" name="Picture 8" descr="A group of people sitting at a table&#10;&#10;Description automatically generated">
            <a:extLst>
              <a:ext uri="{FF2B5EF4-FFF2-40B4-BE49-F238E27FC236}">
                <a16:creationId xmlns:a16="http://schemas.microsoft.com/office/drawing/2014/main" id="{15D07871-1BC9-490A-9E72-0A1C32870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61" y="1520163"/>
            <a:ext cx="5756810" cy="3817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3633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C59D47-89E8-4A65-B480-54FDE642BDF6}"/>
              </a:ext>
            </a:extLst>
          </p:cNvPr>
          <p:cNvSpPr/>
          <p:nvPr/>
        </p:nvSpPr>
        <p:spPr>
          <a:xfrm>
            <a:off x="3015915" y="2551837"/>
            <a:ext cx="6096000" cy="2431435"/>
          </a:xfrm>
          <a:prstGeom prst="rect">
            <a:avLst/>
          </a:prstGeom>
        </p:spPr>
        <p:txBody>
          <a:bodyPr>
            <a:spAutoFit/>
          </a:bodyPr>
          <a:lstStyle/>
          <a:p>
            <a:pPr algn="ctr"/>
            <a:r>
              <a:rPr lang="en-US" sz="3600" dirty="0">
                <a:effectLst>
                  <a:outerShdw blurRad="38100" dist="38100" dir="2700000" algn="tl">
                    <a:srgbClr val="000000">
                      <a:alpha val="43137"/>
                    </a:srgbClr>
                  </a:outerShdw>
                </a:effectLst>
              </a:rPr>
              <a:t>Gabriel Almazan</a:t>
            </a:r>
          </a:p>
          <a:p>
            <a:pPr algn="ctr"/>
            <a:endParaRPr lang="en-US" sz="4400" dirty="0">
              <a:effectLst>
                <a:outerShdw blurRad="38100" dist="38100" dir="2700000" algn="tl">
                  <a:srgbClr val="000000">
                    <a:alpha val="43137"/>
                  </a:srgbClr>
                </a:outerShdw>
              </a:effectLst>
            </a:endParaRPr>
          </a:p>
          <a:p>
            <a:pPr algn="ctr"/>
            <a:r>
              <a:rPr lang="en-US" sz="3600" dirty="0">
                <a:effectLst>
                  <a:outerShdw blurRad="38100" dist="38100" dir="2700000" algn="tl">
                    <a:srgbClr val="000000">
                      <a:alpha val="43137"/>
                    </a:srgbClr>
                  </a:outerShdw>
                </a:effectLst>
              </a:rPr>
              <a:t>galmazan@ucsd.edu</a:t>
            </a:r>
          </a:p>
          <a:p>
            <a:pPr algn="ctr"/>
            <a:r>
              <a:rPr lang="en-US" sz="3600" dirty="0">
                <a:effectLst>
                  <a:outerShdw blurRad="38100" dist="38100" dir="2700000" algn="tl">
                    <a:srgbClr val="000000">
                      <a:alpha val="43137"/>
                    </a:srgbClr>
                  </a:outerShdw>
                </a:effectLst>
              </a:rPr>
              <a:t>858-287-2811</a:t>
            </a:r>
          </a:p>
        </p:txBody>
      </p:sp>
      <p:cxnSp>
        <p:nvCxnSpPr>
          <p:cNvPr id="18" name="Straight Connector 17">
            <a:extLst>
              <a:ext uri="{FF2B5EF4-FFF2-40B4-BE49-F238E27FC236}">
                <a16:creationId xmlns:a16="http://schemas.microsoft.com/office/drawing/2014/main" id="{3C077E2F-DDB9-42A3-AA6D-8B054D235B3F}"/>
              </a:ext>
            </a:extLst>
          </p:cNvPr>
          <p:cNvCxnSpPr>
            <a:cxnSpLocks/>
          </p:cNvCxnSpPr>
          <p:nvPr/>
        </p:nvCxnSpPr>
        <p:spPr>
          <a:xfrm>
            <a:off x="3096126" y="3429000"/>
            <a:ext cx="5935579" cy="0"/>
          </a:xfrm>
          <a:prstGeom prst="line">
            <a:avLst/>
          </a:prstGeom>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8443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C469-62E5-1B41-AA71-E6AFE26A97EB}"/>
              </a:ext>
            </a:extLst>
          </p:cNvPr>
          <p:cNvSpPr>
            <a:spLocks noGrp="1"/>
          </p:cNvSpPr>
          <p:nvPr>
            <p:ph type="title"/>
          </p:nvPr>
        </p:nvSpPr>
        <p:spPr>
          <a:xfrm>
            <a:off x="3475989" y="135179"/>
            <a:ext cx="4062411" cy="1062567"/>
          </a:xfrm>
        </p:spPr>
        <p:txBody>
          <a:bodyPr>
            <a:normAutofit/>
          </a:bodyPr>
          <a:lstStyle/>
          <a:p>
            <a:pPr algn="ctr"/>
            <a:r>
              <a:rPr lang="en-US" sz="1800" dirty="0"/>
              <a:t>How to submit a Work Order </a:t>
            </a:r>
          </a:p>
        </p:txBody>
      </p:sp>
      <p:sp>
        <p:nvSpPr>
          <p:cNvPr id="3" name="Content Placeholder 2">
            <a:extLst>
              <a:ext uri="{FF2B5EF4-FFF2-40B4-BE49-F238E27FC236}">
                <a16:creationId xmlns:a16="http://schemas.microsoft.com/office/drawing/2014/main" id="{190CE73B-BB44-CA47-AA1B-8A2D85AE2705}"/>
              </a:ext>
            </a:extLst>
          </p:cNvPr>
          <p:cNvSpPr>
            <a:spLocks noGrp="1"/>
          </p:cNvSpPr>
          <p:nvPr>
            <p:ph idx="1"/>
          </p:nvPr>
        </p:nvSpPr>
        <p:spPr>
          <a:xfrm>
            <a:off x="5507195" y="1536331"/>
            <a:ext cx="6370379" cy="4477279"/>
          </a:xfrm>
        </p:spPr>
        <p:txBody>
          <a:bodyPr>
            <a:noAutofit/>
          </a:bodyPr>
          <a:lstStyle/>
          <a:p>
            <a:r>
              <a:rPr lang="en-US" sz="4000" dirty="0" smtClean="0">
                <a:solidFill>
                  <a:schemeClr val="tx1"/>
                </a:solidFill>
              </a:rPr>
              <a:t>Work </a:t>
            </a:r>
            <a:r>
              <a:rPr lang="en-US" sz="4000" dirty="0">
                <a:solidFill>
                  <a:schemeClr val="tx1"/>
                </a:solidFill>
              </a:rPr>
              <a:t>Service Center                            (858) </a:t>
            </a:r>
            <a:r>
              <a:rPr lang="en-US" sz="4000" dirty="0" smtClean="0">
                <a:solidFill>
                  <a:schemeClr val="tx1"/>
                </a:solidFill>
              </a:rPr>
              <a:t>534-2930</a:t>
            </a:r>
          </a:p>
          <a:p>
            <a:r>
              <a:rPr lang="en-US" sz="4000" dirty="0" smtClean="0">
                <a:solidFill>
                  <a:schemeClr val="tx1"/>
                </a:solidFill>
              </a:rPr>
              <a:t>FM </a:t>
            </a:r>
            <a:r>
              <a:rPr lang="en-US" sz="4000" dirty="0">
                <a:solidFill>
                  <a:schemeClr val="tx1"/>
                </a:solidFill>
              </a:rPr>
              <a:t>c</a:t>
            </a:r>
            <a:r>
              <a:rPr lang="en-US" sz="4000" dirty="0" smtClean="0">
                <a:solidFill>
                  <a:schemeClr val="tx1"/>
                </a:solidFill>
              </a:rPr>
              <a:t>ustomer </a:t>
            </a:r>
            <a:r>
              <a:rPr lang="en-US" sz="4000" dirty="0">
                <a:solidFill>
                  <a:schemeClr val="tx1"/>
                </a:solidFill>
              </a:rPr>
              <a:t>portal: </a:t>
            </a:r>
          </a:p>
          <a:p>
            <a:pPr marL="0" indent="0">
              <a:buNone/>
            </a:pPr>
            <a:r>
              <a:rPr lang="en-US" sz="4000" u="sng" dirty="0">
                <a:solidFill>
                  <a:srgbClr val="00B0F0"/>
                </a:solidFill>
              </a:rPr>
              <a:t>https://blink.ucsd.edu/sponsor/</a:t>
            </a:r>
            <a:r>
              <a:rPr lang="en-US" sz="4000" u="sng" dirty="0" err="1">
                <a:solidFill>
                  <a:srgbClr val="00B0F0"/>
                </a:solidFill>
              </a:rPr>
              <a:t>facilities-mgmt</a:t>
            </a:r>
            <a:r>
              <a:rPr lang="en-US" sz="4000" u="sng" dirty="0">
                <a:solidFill>
                  <a:srgbClr val="00B0F0"/>
                </a:solidFill>
              </a:rPr>
              <a:t>/request-services.html#If-your-request-is-not-urgent,- </a:t>
            </a:r>
            <a:endParaRPr lang="en-US" sz="4000" dirty="0">
              <a:solidFill>
                <a:srgbClr val="00B0F0"/>
              </a:solidFill>
            </a:endParaRPr>
          </a:p>
        </p:txBody>
      </p:sp>
      <p:pic>
        <p:nvPicPr>
          <p:cNvPr id="6" name="Picture 6">
            <a:extLst>
              <a:ext uri="{FF2B5EF4-FFF2-40B4-BE49-F238E27FC236}">
                <a16:creationId xmlns:a16="http://schemas.microsoft.com/office/drawing/2014/main" id="{2D2E95FD-D4CB-1647-A607-D8DAFFB00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1291687"/>
            <a:ext cx="4576618" cy="5079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020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Sustainable Buildings &amp;</a:t>
            </a:r>
            <a:br>
              <a:rPr lang="en-US" dirty="0" smtClean="0">
                <a:solidFill>
                  <a:srgbClr val="002060"/>
                </a:solidFill>
              </a:rPr>
            </a:br>
            <a:r>
              <a:rPr lang="en-US" dirty="0" smtClean="0">
                <a:solidFill>
                  <a:srgbClr val="002060"/>
                </a:solidFill>
              </a:rPr>
              <a:t> The Climate Action Plan</a:t>
            </a:r>
            <a:endParaRPr lang="en-US" dirty="0">
              <a:solidFill>
                <a:srgbClr val="002060"/>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384587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2"/>
          <p:cNvSpPr txBox="1">
            <a:spLocks noGrp="1"/>
          </p:cNvSpPr>
          <p:nvPr>
            <p:ph type="title"/>
          </p:nvPr>
        </p:nvSpPr>
        <p:spPr>
          <a:xfrm>
            <a:off x="2514600" y="228601"/>
            <a:ext cx="7162800" cy="615553"/>
          </a:xfrm>
          <a:prstGeom prst="rect">
            <a:avLst/>
          </a:prstGeom>
          <a:noFill/>
          <a:ln>
            <a:noFill/>
          </a:ln>
        </p:spPr>
        <p:txBody>
          <a:bodyPr spcFirstLastPara="1" vert="horz" wrap="square" lIns="0" tIns="0" rIns="0" bIns="0" rtlCol="0" anchor="t" anchorCtr="0">
            <a:noAutofit/>
          </a:bodyPr>
          <a:lstStyle/>
          <a:p>
            <a:pPr algn="ctr"/>
            <a:r>
              <a:rPr lang="en-US" sz="4000" b="1">
                <a:solidFill>
                  <a:schemeClr val="lt1"/>
                </a:solidFill>
                <a:latin typeface="Arial"/>
                <a:ea typeface="Arial"/>
                <a:cs typeface="Arial"/>
                <a:sym typeface="Arial"/>
              </a:rPr>
              <a:t>UCSD is Growing!</a:t>
            </a:r>
            <a:endParaRPr sz="4000" b="1">
              <a:solidFill>
                <a:schemeClr val="lt1"/>
              </a:solidFill>
              <a:latin typeface="Arial"/>
              <a:ea typeface="Arial"/>
              <a:cs typeface="Arial"/>
              <a:sym typeface="Arial"/>
            </a:endParaRPr>
          </a:p>
        </p:txBody>
      </p:sp>
      <p:grpSp>
        <p:nvGrpSpPr>
          <p:cNvPr id="212" name="Google Shape;212;p42"/>
          <p:cNvGrpSpPr/>
          <p:nvPr/>
        </p:nvGrpSpPr>
        <p:grpSpPr>
          <a:xfrm>
            <a:off x="8548519" y="307723"/>
            <a:ext cx="3314679" cy="3131199"/>
            <a:chOff x="5276620" y="1219200"/>
            <a:chExt cx="2457017" cy="2229987"/>
          </a:xfrm>
        </p:grpSpPr>
        <p:grpSp>
          <p:nvGrpSpPr>
            <p:cNvPr id="213" name="Google Shape;213;p42"/>
            <p:cNvGrpSpPr/>
            <p:nvPr/>
          </p:nvGrpSpPr>
          <p:grpSpPr>
            <a:xfrm>
              <a:off x="5276620" y="1300767"/>
              <a:ext cx="2457017" cy="2148420"/>
              <a:chOff x="5276620" y="1224564"/>
              <a:chExt cx="2457017" cy="2148420"/>
            </a:xfrm>
          </p:grpSpPr>
          <p:sp>
            <p:nvSpPr>
              <p:cNvPr id="214" name="Google Shape;214;p42"/>
              <p:cNvSpPr txBox="1"/>
              <p:nvPr/>
            </p:nvSpPr>
            <p:spPr>
              <a:xfrm>
                <a:off x="5940715" y="1573539"/>
                <a:ext cx="233590" cy="300286"/>
              </a:xfrm>
              <a:prstGeom prst="rect">
                <a:avLst/>
              </a:prstGeom>
              <a:noFill/>
              <a:ln>
                <a:noFill/>
              </a:ln>
            </p:spPr>
            <p:txBody>
              <a:bodyPr spcFirstLastPara="1" wrap="square" lIns="121900" tIns="60933" rIns="121900" bIns="60933" anchor="t" anchorCtr="0">
                <a:noAutofit/>
              </a:bodyPr>
              <a:lstStyle/>
              <a:p>
                <a:endParaRPr sz="1400">
                  <a:solidFill>
                    <a:srgbClr val="000000"/>
                  </a:solidFill>
                  <a:latin typeface="Arial"/>
                  <a:ea typeface="Arial"/>
                  <a:cs typeface="Arial"/>
                  <a:sym typeface="Arial"/>
                </a:endParaRPr>
              </a:p>
            </p:txBody>
          </p:sp>
          <p:grpSp>
            <p:nvGrpSpPr>
              <p:cNvPr id="215" name="Google Shape;215;p42"/>
              <p:cNvGrpSpPr/>
              <p:nvPr/>
            </p:nvGrpSpPr>
            <p:grpSpPr>
              <a:xfrm>
                <a:off x="5276620" y="1224564"/>
                <a:ext cx="2457017" cy="2148420"/>
                <a:chOff x="-439568" y="1009982"/>
                <a:chExt cx="3177334" cy="3108108"/>
              </a:xfrm>
            </p:grpSpPr>
            <p:pic>
              <p:nvPicPr>
                <p:cNvPr id="216" name="Google Shape;216;p42"/>
                <p:cNvPicPr preferRelativeResize="0"/>
                <p:nvPr/>
              </p:nvPicPr>
              <p:blipFill rotWithShape="1">
                <a:blip r:embed="rId3">
                  <a:alphaModFix/>
                </a:blip>
                <a:srcRect t="9471"/>
                <a:stretch/>
              </p:blipFill>
              <p:spPr>
                <a:xfrm>
                  <a:off x="-439568" y="1326479"/>
                  <a:ext cx="3177334" cy="2791611"/>
                </a:xfrm>
                <a:prstGeom prst="rect">
                  <a:avLst/>
                </a:prstGeom>
                <a:noFill/>
                <a:ln>
                  <a:noFill/>
                </a:ln>
              </p:spPr>
            </p:pic>
            <p:sp>
              <p:nvSpPr>
                <p:cNvPr id="217" name="Google Shape;217;p42"/>
                <p:cNvSpPr txBox="1"/>
                <p:nvPr/>
              </p:nvSpPr>
              <p:spPr>
                <a:xfrm>
                  <a:off x="949574" y="1009982"/>
                  <a:ext cx="302071" cy="394928"/>
                </a:xfrm>
                <a:prstGeom prst="rect">
                  <a:avLst/>
                </a:prstGeom>
                <a:noFill/>
                <a:ln>
                  <a:noFill/>
                </a:ln>
              </p:spPr>
              <p:txBody>
                <a:bodyPr spcFirstLastPara="1" wrap="square" lIns="121900" tIns="60933" rIns="121900" bIns="60933" anchor="t" anchorCtr="0">
                  <a:noAutofit/>
                </a:bodyPr>
                <a:lstStyle/>
                <a:p>
                  <a:endParaRPr sz="1200">
                    <a:solidFill>
                      <a:schemeClr val="lt1"/>
                    </a:solidFill>
                    <a:latin typeface="Arial"/>
                    <a:ea typeface="Arial"/>
                    <a:cs typeface="Arial"/>
                    <a:sym typeface="Arial"/>
                  </a:endParaRPr>
                </a:p>
              </p:txBody>
            </p:sp>
          </p:grpSp>
        </p:grpSp>
        <p:sp>
          <p:nvSpPr>
            <p:cNvPr id="218" name="Google Shape;218;p42"/>
            <p:cNvSpPr txBox="1"/>
            <p:nvPr/>
          </p:nvSpPr>
          <p:spPr>
            <a:xfrm>
              <a:off x="5330339" y="1219200"/>
              <a:ext cx="2349600" cy="300300"/>
            </a:xfrm>
            <a:prstGeom prst="rect">
              <a:avLst/>
            </a:prstGeom>
            <a:noFill/>
            <a:ln>
              <a:noFill/>
            </a:ln>
          </p:spPr>
          <p:txBody>
            <a:bodyPr spcFirstLastPara="1" wrap="square" lIns="121900" tIns="60933" rIns="121900" bIns="60933" anchor="t" anchorCtr="0">
              <a:noAutofit/>
            </a:bodyPr>
            <a:lstStyle/>
            <a:p>
              <a:pPr algn="ctr"/>
              <a:r>
                <a:rPr lang="en-US" sz="1400" b="1" dirty="0"/>
                <a:t>7 </a:t>
              </a:r>
              <a:r>
                <a:rPr lang="en-US" sz="1400" b="1" dirty="0">
                  <a:ea typeface="Arial"/>
                  <a:cs typeface="Arial"/>
                  <a:sym typeface="Arial"/>
                </a:rPr>
                <a:t>Projects in Construction</a:t>
              </a:r>
              <a:endParaRPr sz="1400" b="1" dirty="0">
                <a:ea typeface="Arial"/>
                <a:cs typeface="Arial"/>
                <a:sym typeface="Arial"/>
              </a:endParaRPr>
            </a:p>
          </p:txBody>
        </p:sp>
      </p:grpSp>
      <p:grpSp>
        <p:nvGrpSpPr>
          <p:cNvPr id="219" name="Google Shape;219;p42"/>
          <p:cNvGrpSpPr/>
          <p:nvPr/>
        </p:nvGrpSpPr>
        <p:grpSpPr>
          <a:xfrm>
            <a:off x="8548564" y="3611545"/>
            <a:ext cx="3338323" cy="2881479"/>
            <a:chOff x="-74080" y="2927841"/>
            <a:chExt cx="2971801" cy="2574588"/>
          </a:xfrm>
        </p:grpSpPr>
        <p:pic>
          <p:nvPicPr>
            <p:cNvPr id="220" name="Google Shape;220;p42"/>
            <p:cNvPicPr preferRelativeResize="0"/>
            <p:nvPr/>
          </p:nvPicPr>
          <p:blipFill rotWithShape="1">
            <a:blip r:embed="rId4">
              <a:alphaModFix/>
            </a:blip>
            <a:srcRect t="9313"/>
            <a:stretch/>
          </p:blipFill>
          <p:spPr>
            <a:xfrm>
              <a:off x="-74080" y="3276600"/>
              <a:ext cx="2971801" cy="2225829"/>
            </a:xfrm>
            <a:prstGeom prst="rect">
              <a:avLst/>
            </a:prstGeom>
            <a:noFill/>
            <a:ln>
              <a:noFill/>
            </a:ln>
          </p:spPr>
        </p:pic>
        <p:sp>
          <p:nvSpPr>
            <p:cNvPr id="221" name="Google Shape;221;p42"/>
            <p:cNvSpPr txBox="1"/>
            <p:nvPr/>
          </p:nvSpPr>
          <p:spPr>
            <a:xfrm>
              <a:off x="208795" y="2927841"/>
              <a:ext cx="2406000" cy="368700"/>
            </a:xfrm>
            <a:prstGeom prst="rect">
              <a:avLst/>
            </a:prstGeom>
            <a:noFill/>
            <a:ln>
              <a:noFill/>
            </a:ln>
          </p:spPr>
          <p:txBody>
            <a:bodyPr spcFirstLastPara="1" wrap="square" lIns="121900" tIns="60933" rIns="121900" bIns="60933" anchor="t" anchorCtr="0">
              <a:noAutofit/>
            </a:bodyPr>
            <a:lstStyle/>
            <a:p>
              <a:pPr algn="ctr"/>
              <a:r>
                <a:rPr lang="en-US" sz="1400" b="1" dirty="0">
                  <a:ea typeface="Arial"/>
                  <a:cs typeface="Arial"/>
                  <a:sym typeface="Arial"/>
                </a:rPr>
                <a:t>14 Projects in Planning</a:t>
              </a:r>
              <a:endParaRPr sz="1400" b="1" dirty="0">
                <a:ea typeface="Arial"/>
                <a:cs typeface="Arial"/>
                <a:sym typeface="Arial"/>
              </a:endParaRPr>
            </a:p>
          </p:txBody>
        </p:sp>
      </p:grpSp>
      <p:sp>
        <p:nvSpPr>
          <p:cNvPr id="222" name="Google Shape;222;p42"/>
          <p:cNvSpPr txBox="1"/>
          <p:nvPr/>
        </p:nvSpPr>
        <p:spPr>
          <a:xfrm>
            <a:off x="318600" y="1459167"/>
            <a:ext cx="7856000" cy="3130800"/>
          </a:xfrm>
          <a:prstGeom prst="rect">
            <a:avLst/>
          </a:prstGeom>
          <a:noFill/>
          <a:ln>
            <a:noFill/>
          </a:ln>
        </p:spPr>
        <p:txBody>
          <a:bodyPr spcFirstLastPara="1" wrap="square" lIns="121900" tIns="60933" rIns="121900" bIns="60933" anchor="t" anchorCtr="0">
            <a:noAutofit/>
          </a:bodyPr>
          <a:lstStyle/>
          <a:p>
            <a:pPr marL="285742" indent="-285742">
              <a:buSzPts val="1800"/>
              <a:buFont typeface="Verdana"/>
              <a:buChar char="•"/>
            </a:pPr>
            <a:r>
              <a:rPr lang="en-US" sz="2400" dirty="0">
                <a:latin typeface="+mj-lt"/>
                <a:ea typeface="Verdana"/>
                <a:cs typeface="Verdana"/>
                <a:sym typeface="Verdana"/>
              </a:rPr>
              <a:t>Large research enterprise with 2 medical centers, over 900 wet labs</a:t>
            </a:r>
            <a:endParaRPr sz="2400" dirty="0">
              <a:latin typeface="+mj-lt"/>
              <a:ea typeface="Verdana"/>
              <a:cs typeface="Verdana"/>
              <a:sym typeface="Verdana"/>
            </a:endParaRPr>
          </a:p>
          <a:p>
            <a:pPr marL="609585"/>
            <a:endParaRPr sz="1200" dirty="0">
              <a:latin typeface="+mj-lt"/>
              <a:ea typeface="Verdana"/>
              <a:cs typeface="Verdana"/>
              <a:sym typeface="Verdana"/>
            </a:endParaRPr>
          </a:p>
          <a:p>
            <a:pPr marL="285742" indent="-285742">
              <a:buSzPts val="1800"/>
              <a:buFont typeface="Verdana"/>
              <a:buChar char="•"/>
            </a:pPr>
            <a:r>
              <a:rPr lang="en-US" sz="2400" dirty="0">
                <a:latin typeface="+mj-lt"/>
                <a:ea typeface="Verdana"/>
                <a:cs typeface="Verdana"/>
                <a:sym typeface="Verdana"/>
              </a:rPr>
              <a:t>Growing to over 65,000 daily population</a:t>
            </a:r>
            <a:endParaRPr sz="2400" dirty="0">
              <a:latin typeface="+mj-lt"/>
              <a:ea typeface="Verdana"/>
              <a:cs typeface="Verdana"/>
              <a:sym typeface="Verdana"/>
            </a:endParaRPr>
          </a:p>
          <a:p>
            <a:pPr marL="609585"/>
            <a:endParaRPr sz="1200" dirty="0">
              <a:latin typeface="+mj-lt"/>
              <a:ea typeface="Verdana"/>
              <a:cs typeface="Verdana"/>
              <a:sym typeface="Verdana"/>
            </a:endParaRPr>
          </a:p>
          <a:p>
            <a:pPr marL="285742" indent="-285742">
              <a:spcBef>
                <a:spcPts val="600"/>
              </a:spcBef>
              <a:buSzPts val="1800"/>
              <a:buFont typeface="Verdana"/>
              <a:buChar char="•"/>
            </a:pPr>
            <a:r>
              <a:rPr lang="en-US" sz="2400" dirty="0">
                <a:latin typeface="+mj-lt"/>
                <a:ea typeface="Verdana"/>
                <a:cs typeface="Verdana"/>
                <a:sym typeface="Verdana"/>
              </a:rPr>
              <a:t>Adding over 8.5 million square feet</a:t>
            </a:r>
            <a:endParaRPr sz="2400" dirty="0">
              <a:latin typeface="+mj-lt"/>
              <a:ea typeface="Verdana"/>
              <a:cs typeface="Verdana"/>
              <a:sym typeface="Verdana"/>
            </a:endParaRPr>
          </a:p>
          <a:p>
            <a:pPr marL="609585">
              <a:spcBef>
                <a:spcPts val="600"/>
              </a:spcBef>
            </a:pPr>
            <a:endParaRPr sz="1200" dirty="0">
              <a:latin typeface="+mj-lt"/>
              <a:ea typeface="Verdana"/>
              <a:cs typeface="Verdana"/>
              <a:sym typeface="Verdana"/>
            </a:endParaRPr>
          </a:p>
          <a:p>
            <a:pPr marL="285744" indent="-285744">
              <a:spcBef>
                <a:spcPts val="600"/>
              </a:spcBef>
              <a:buSzPts val="1800"/>
              <a:buFont typeface="Verdana"/>
              <a:buChar char="•"/>
            </a:pPr>
            <a:r>
              <a:rPr lang="en-US" sz="2400" dirty="0">
                <a:latin typeface="+mj-lt"/>
                <a:ea typeface="Verdana"/>
                <a:cs typeface="Verdana"/>
                <a:sym typeface="Verdana"/>
              </a:rPr>
              <a:t>House 40% of students now, going up to 65%</a:t>
            </a:r>
            <a:endParaRPr sz="2400" dirty="0">
              <a:latin typeface="+mj-lt"/>
              <a:ea typeface="Verdana"/>
              <a:cs typeface="Verdana"/>
              <a:sym typeface="Verdana"/>
            </a:endParaRPr>
          </a:p>
          <a:p>
            <a:pPr>
              <a:spcBef>
                <a:spcPts val="600"/>
              </a:spcBef>
            </a:pPr>
            <a:endParaRPr sz="2400" dirty="0">
              <a:latin typeface="+mj-lt"/>
              <a:ea typeface="Roboto"/>
              <a:cs typeface="Roboto"/>
              <a:sym typeface="Roboto"/>
            </a:endParaRPr>
          </a:p>
          <a:p>
            <a:pPr algn="ctr">
              <a:spcBef>
                <a:spcPts val="600"/>
              </a:spcBef>
            </a:pPr>
            <a:r>
              <a:rPr lang="en-US" sz="4800" b="1" dirty="0">
                <a:latin typeface="+mj-lt"/>
                <a:ea typeface="Verdana"/>
                <a:cs typeface="Verdana"/>
                <a:sym typeface="Verdana"/>
              </a:rPr>
              <a:t>How do we do all of this sustainably?</a:t>
            </a:r>
            <a:endParaRPr sz="4800" b="1" dirty="0">
              <a:latin typeface="+mj-lt"/>
              <a:ea typeface="Verdana"/>
              <a:cs typeface="Verdana"/>
              <a:sym typeface="Verdana"/>
            </a:endParaRPr>
          </a:p>
        </p:txBody>
      </p:sp>
      <p:pic>
        <p:nvPicPr>
          <p:cNvPr id="223" name="Google Shape;223;p42"/>
          <p:cNvPicPr preferRelativeResize="0"/>
          <p:nvPr/>
        </p:nvPicPr>
        <p:blipFill>
          <a:blip r:embed="rId5">
            <a:alphaModFix/>
          </a:blip>
          <a:stretch>
            <a:fillRect/>
          </a:stretch>
        </p:blipFill>
        <p:spPr>
          <a:xfrm>
            <a:off x="429367" y="270167"/>
            <a:ext cx="5310399" cy="1010067"/>
          </a:xfrm>
          <a:prstGeom prst="rect">
            <a:avLst/>
          </a:prstGeom>
          <a:noFill/>
          <a:ln>
            <a:noFill/>
          </a:ln>
        </p:spPr>
      </p:pic>
    </p:spTree>
    <p:extLst>
      <p:ext uri="{BB962C8B-B14F-4D97-AF65-F5344CB8AC3E}">
        <p14:creationId xmlns:p14="http://schemas.microsoft.com/office/powerpoint/2010/main" val="3933637422"/>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or Under continued….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540" y="1690688"/>
            <a:ext cx="7132320" cy="5465229"/>
          </a:xfrm>
          <a:prstGeom prst="rect">
            <a:avLst/>
          </a:prstGeom>
        </p:spPr>
      </p:pic>
    </p:spTree>
    <p:extLst>
      <p:ext uri="{BB962C8B-B14F-4D97-AF65-F5344CB8AC3E}">
        <p14:creationId xmlns:p14="http://schemas.microsoft.com/office/powerpoint/2010/main" val="3986659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3"/>
          <p:cNvSpPr txBox="1"/>
          <p:nvPr/>
        </p:nvSpPr>
        <p:spPr>
          <a:xfrm>
            <a:off x="226700" y="1622900"/>
            <a:ext cx="7523200" cy="4655600"/>
          </a:xfrm>
          <a:prstGeom prst="rect">
            <a:avLst/>
          </a:prstGeom>
          <a:noFill/>
          <a:ln>
            <a:noFill/>
          </a:ln>
        </p:spPr>
        <p:txBody>
          <a:bodyPr spcFirstLastPara="1" wrap="square" lIns="121900" tIns="121900" rIns="121900" bIns="121900" anchor="t" anchorCtr="0">
            <a:noAutofit/>
          </a:bodyPr>
          <a:lstStyle/>
          <a:p>
            <a:pPr marL="609585" indent="-423323">
              <a:lnSpc>
                <a:spcPct val="115000"/>
              </a:lnSpc>
              <a:buSzPts val="1400"/>
              <a:buFont typeface="Verdana"/>
              <a:buChar char="●"/>
            </a:pPr>
            <a:r>
              <a:rPr lang="en-US" sz="2000" dirty="0">
                <a:latin typeface="+mj-lt"/>
                <a:ea typeface="Verdana"/>
                <a:cs typeface="Verdana"/>
                <a:sym typeface="Verdana"/>
              </a:rPr>
              <a:t>3 staff, student interns and volunteers</a:t>
            </a:r>
            <a:endParaRPr sz="2000" dirty="0">
              <a:latin typeface="+mj-lt"/>
              <a:ea typeface="Verdana"/>
              <a:cs typeface="Verdana"/>
              <a:sym typeface="Verdana"/>
            </a:endParaRPr>
          </a:p>
          <a:p>
            <a:pPr marL="609585">
              <a:lnSpc>
                <a:spcPct val="115000"/>
              </a:lnSpc>
            </a:pPr>
            <a:endParaRPr sz="2000" dirty="0">
              <a:latin typeface="+mj-lt"/>
              <a:ea typeface="Verdana"/>
              <a:cs typeface="Verdana"/>
              <a:sym typeface="Verdana"/>
            </a:endParaRPr>
          </a:p>
          <a:p>
            <a:pPr marL="609585" indent="-423323">
              <a:lnSpc>
                <a:spcPct val="115000"/>
              </a:lnSpc>
              <a:buSzPts val="1400"/>
              <a:buFont typeface="Verdana"/>
              <a:buChar char="●"/>
            </a:pPr>
            <a:r>
              <a:rPr lang="en-US" sz="2000" dirty="0">
                <a:latin typeface="+mj-lt"/>
                <a:ea typeface="Verdana"/>
                <a:cs typeface="Verdana"/>
                <a:sym typeface="Verdana"/>
              </a:rPr>
              <a:t>Under AVC Resource Management &amp; Planning</a:t>
            </a:r>
            <a:endParaRPr sz="2000" dirty="0">
              <a:latin typeface="+mj-lt"/>
              <a:ea typeface="Verdana"/>
              <a:cs typeface="Verdana"/>
              <a:sym typeface="Verdana"/>
            </a:endParaRPr>
          </a:p>
          <a:p>
            <a:pPr marL="609585">
              <a:lnSpc>
                <a:spcPct val="115000"/>
              </a:lnSpc>
            </a:pPr>
            <a:endParaRPr sz="2000" dirty="0">
              <a:latin typeface="+mj-lt"/>
              <a:ea typeface="Verdana"/>
              <a:cs typeface="Verdana"/>
              <a:sym typeface="Verdana"/>
            </a:endParaRPr>
          </a:p>
          <a:p>
            <a:pPr marL="609585" indent="-423323">
              <a:lnSpc>
                <a:spcPct val="115000"/>
              </a:lnSpc>
              <a:buSzPts val="1400"/>
              <a:buFont typeface="Verdana"/>
              <a:buChar char="●"/>
            </a:pPr>
            <a:r>
              <a:rPr lang="en-US" sz="2000" dirty="0">
                <a:latin typeface="+mj-lt"/>
                <a:ea typeface="Verdana"/>
                <a:cs typeface="Verdana"/>
                <a:sym typeface="Verdana"/>
              </a:rPr>
              <a:t>Advisory Committee on Sustainability (ACS)</a:t>
            </a:r>
            <a:endParaRPr sz="2000" dirty="0">
              <a:latin typeface="+mj-lt"/>
              <a:ea typeface="Verdana"/>
              <a:cs typeface="Verdana"/>
              <a:sym typeface="Verdana"/>
            </a:endParaRPr>
          </a:p>
          <a:p>
            <a:pPr marL="609585">
              <a:lnSpc>
                <a:spcPct val="115000"/>
              </a:lnSpc>
            </a:pPr>
            <a:endParaRPr sz="2000" dirty="0">
              <a:latin typeface="+mj-lt"/>
              <a:ea typeface="Verdana"/>
              <a:cs typeface="Verdana"/>
              <a:sym typeface="Verdana"/>
            </a:endParaRPr>
          </a:p>
          <a:p>
            <a:pPr marL="609585" indent="-423323">
              <a:lnSpc>
                <a:spcPct val="115000"/>
              </a:lnSpc>
              <a:buSzPts val="1400"/>
              <a:buFont typeface="Verdana"/>
              <a:buChar char="●"/>
            </a:pPr>
            <a:r>
              <a:rPr lang="en-US" sz="2000" dirty="0">
                <a:latin typeface="+mj-lt"/>
                <a:ea typeface="Verdana"/>
                <a:cs typeface="Verdana"/>
                <a:sym typeface="Verdana"/>
              </a:rPr>
              <a:t>Collaborate across the university</a:t>
            </a:r>
            <a:endParaRPr sz="2000" dirty="0">
              <a:latin typeface="+mj-lt"/>
              <a:ea typeface="Verdana"/>
              <a:cs typeface="Verdana"/>
              <a:sym typeface="Verdana"/>
            </a:endParaRPr>
          </a:p>
          <a:p>
            <a:pPr marL="1219170" lvl="1" indent="-423323">
              <a:lnSpc>
                <a:spcPct val="115000"/>
              </a:lnSpc>
              <a:buSzPts val="1400"/>
              <a:buFont typeface="Verdana"/>
              <a:buChar char="○"/>
            </a:pPr>
            <a:r>
              <a:rPr lang="en-US" sz="2000" dirty="0">
                <a:latin typeface="+mj-lt"/>
                <a:ea typeface="Verdana"/>
                <a:cs typeface="Verdana"/>
                <a:sym typeface="Verdana"/>
              </a:rPr>
              <a:t>Sustainability staff in other departments</a:t>
            </a:r>
            <a:endParaRPr sz="2000" dirty="0">
              <a:latin typeface="+mj-lt"/>
              <a:ea typeface="Verdana"/>
              <a:cs typeface="Verdana"/>
              <a:sym typeface="Verdana"/>
            </a:endParaRPr>
          </a:p>
          <a:p>
            <a:pPr marL="1219170" lvl="1" indent="-423323">
              <a:lnSpc>
                <a:spcPct val="115000"/>
              </a:lnSpc>
              <a:buSzPts val="1400"/>
              <a:buFont typeface="Verdana"/>
              <a:buChar char="○"/>
            </a:pPr>
            <a:r>
              <a:rPr lang="en-US" sz="2000" dirty="0">
                <a:latin typeface="+mj-lt"/>
                <a:ea typeface="Verdana"/>
                <a:cs typeface="Verdana"/>
                <a:sym typeface="Verdana"/>
              </a:rPr>
              <a:t>Student organizations (ISC, ESW, USGBC, etc.)</a:t>
            </a:r>
            <a:endParaRPr sz="2000" dirty="0">
              <a:latin typeface="+mj-lt"/>
              <a:ea typeface="Verdana"/>
              <a:cs typeface="Verdana"/>
              <a:sym typeface="Verdana"/>
            </a:endParaRPr>
          </a:p>
          <a:p>
            <a:pPr marL="1219170" lvl="1" indent="-423323">
              <a:lnSpc>
                <a:spcPct val="115000"/>
              </a:lnSpc>
              <a:buSzPts val="1400"/>
              <a:buFont typeface="Verdana"/>
              <a:buChar char="○"/>
            </a:pPr>
            <a:r>
              <a:rPr lang="en-US" sz="2000" dirty="0">
                <a:latin typeface="+mj-lt"/>
                <a:ea typeface="Verdana"/>
                <a:cs typeface="Verdana"/>
                <a:sym typeface="Verdana"/>
              </a:rPr>
              <a:t>Campus Committees (Open Space, C/CPC, etc.)</a:t>
            </a:r>
            <a:endParaRPr sz="2000" dirty="0">
              <a:latin typeface="+mj-lt"/>
              <a:ea typeface="Verdana"/>
              <a:cs typeface="Verdana"/>
              <a:sym typeface="Verdana"/>
            </a:endParaRPr>
          </a:p>
          <a:p>
            <a:pPr marL="1219170" lvl="1" indent="-423323">
              <a:lnSpc>
                <a:spcPct val="115000"/>
              </a:lnSpc>
              <a:buSzPts val="1400"/>
              <a:buFont typeface="Verdana"/>
              <a:buChar char="○"/>
            </a:pPr>
            <a:r>
              <a:rPr lang="en-US" sz="2000" dirty="0">
                <a:latin typeface="+mj-lt"/>
                <a:ea typeface="Verdana"/>
                <a:cs typeface="Verdana"/>
                <a:sym typeface="Verdana"/>
              </a:rPr>
              <a:t>Staff organizations (SSN, Green Teams, etc.)</a:t>
            </a:r>
            <a:endParaRPr sz="2000" dirty="0">
              <a:latin typeface="+mj-lt"/>
              <a:ea typeface="Verdana"/>
              <a:cs typeface="Verdana"/>
              <a:sym typeface="Verdana"/>
            </a:endParaRPr>
          </a:p>
          <a:p>
            <a:pPr marL="1219170" lvl="1" indent="-423323">
              <a:lnSpc>
                <a:spcPct val="115000"/>
              </a:lnSpc>
              <a:buSzPts val="1400"/>
              <a:buFont typeface="Verdana"/>
              <a:buChar char="○"/>
            </a:pPr>
            <a:r>
              <a:rPr lang="en-US" sz="2000" dirty="0">
                <a:latin typeface="+mj-lt"/>
                <a:ea typeface="Verdana"/>
                <a:cs typeface="Verdana"/>
                <a:sym typeface="Verdana"/>
              </a:rPr>
              <a:t>Faculty across campus (CER, USP, etc.)</a:t>
            </a:r>
            <a:endParaRPr sz="2000" dirty="0">
              <a:latin typeface="+mj-lt"/>
              <a:ea typeface="Verdana"/>
              <a:cs typeface="Verdana"/>
              <a:sym typeface="Verdana"/>
            </a:endParaRPr>
          </a:p>
        </p:txBody>
      </p:sp>
      <p:pic>
        <p:nvPicPr>
          <p:cNvPr id="229" name="Google Shape;229;p43"/>
          <p:cNvPicPr preferRelativeResize="0"/>
          <p:nvPr/>
        </p:nvPicPr>
        <p:blipFill>
          <a:blip r:embed="rId3">
            <a:alphaModFix/>
          </a:blip>
          <a:stretch>
            <a:fillRect/>
          </a:stretch>
        </p:blipFill>
        <p:spPr>
          <a:xfrm>
            <a:off x="340034" y="357033"/>
            <a:ext cx="3955833" cy="1265867"/>
          </a:xfrm>
          <a:prstGeom prst="rect">
            <a:avLst/>
          </a:prstGeom>
          <a:noFill/>
          <a:ln>
            <a:noFill/>
          </a:ln>
        </p:spPr>
      </p:pic>
      <p:pic>
        <p:nvPicPr>
          <p:cNvPr id="230" name="Google Shape;230;p43"/>
          <p:cNvPicPr preferRelativeResize="0"/>
          <p:nvPr/>
        </p:nvPicPr>
        <p:blipFill>
          <a:blip r:embed="rId4">
            <a:alphaModFix/>
          </a:blip>
          <a:stretch>
            <a:fillRect/>
          </a:stretch>
        </p:blipFill>
        <p:spPr>
          <a:xfrm>
            <a:off x="10082468" y="519433"/>
            <a:ext cx="1789433" cy="1787635"/>
          </a:xfrm>
          <a:prstGeom prst="rect">
            <a:avLst/>
          </a:prstGeom>
          <a:noFill/>
          <a:ln>
            <a:noFill/>
          </a:ln>
        </p:spPr>
      </p:pic>
      <p:pic>
        <p:nvPicPr>
          <p:cNvPr id="231" name="Google Shape;231;p43"/>
          <p:cNvPicPr preferRelativeResize="0"/>
          <p:nvPr/>
        </p:nvPicPr>
        <p:blipFill>
          <a:blip r:embed="rId5">
            <a:alphaModFix/>
          </a:blip>
          <a:stretch>
            <a:fillRect/>
          </a:stretch>
        </p:blipFill>
        <p:spPr>
          <a:xfrm>
            <a:off x="6244801" y="521204"/>
            <a:ext cx="1789433" cy="1785865"/>
          </a:xfrm>
          <a:prstGeom prst="rect">
            <a:avLst/>
          </a:prstGeom>
          <a:noFill/>
          <a:ln>
            <a:noFill/>
          </a:ln>
        </p:spPr>
      </p:pic>
      <p:pic>
        <p:nvPicPr>
          <p:cNvPr id="233" name="Google Shape;233;p43"/>
          <p:cNvPicPr preferRelativeResize="0"/>
          <p:nvPr/>
        </p:nvPicPr>
        <p:blipFill>
          <a:blip r:embed="rId6">
            <a:alphaModFix/>
          </a:blip>
          <a:stretch>
            <a:fillRect/>
          </a:stretch>
        </p:blipFill>
        <p:spPr>
          <a:xfrm>
            <a:off x="8203701" y="519434"/>
            <a:ext cx="1789433" cy="1789433"/>
          </a:xfrm>
          <a:prstGeom prst="rect">
            <a:avLst/>
          </a:prstGeom>
          <a:noFill/>
          <a:ln>
            <a:noFill/>
          </a:ln>
        </p:spPr>
      </p:pic>
      <p:pic>
        <p:nvPicPr>
          <p:cNvPr id="3" name="Picture 2" descr="A person holding a sign&#10;&#10;Description automatically generated">
            <a:extLst>
              <a:ext uri="{FF2B5EF4-FFF2-40B4-BE49-F238E27FC236}">
                <a16:creationId xmlns:a16="http://schemas.microsoft.com/office/drawing/2014/main" id="{ED6D8501-D322-174E-A7CB-05B89EDA9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0630" y="2650568"/>
            <a:ext cx="4691271" cy="3518453"/>
          </a:xfrm>
          <a:prstGeom prst="rect">
            <a:avLst/>
          </a:prstGeom>
        </p:spPr>
      </p:pic>
    </p:spTree>
    <p:extLst>
      <p:ext uri="{BB962C8B-B14F-4D97-AF65-F5344CB8AC3E}">
        <p14:creationId xmlns:p14="http://schemas.microsoft.com/office/powerpoint/2010/main" val="1080732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4"/>
          <p:cNvPicPr preferRelativeResize="0"/>
          <p:nvPr/>
        </p:nvPicPr>
        <p:blipFill>
          <a:blip r:embed="rId3">
            <a:alphaModFix amt="55000"/>
          </a:blip>
          <a:stretch>
            <a:fillRect/>
          </a:stretch>
        </p:blipFill>
        <p:spPr>
          <a:xfrm>
            <a:off x="2" y="0"/>
            <a:ext cx="12191999" cy="9108800"/>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240" name="Google Shape;240;p44"/>
          <p:cNvSpPr txBox="1"/>
          <p:nvPr/>
        </p:nvSpPr>
        <p:spPr>
          <a:xfrm>
            <a:off x="439900" y="210033"/>
            <a:ext cx="11562800" cy="747600"/>
          </a:xfrm>
          <a:prstGeom prst="rect">
            <a:avLst/>
          </a:prstGeom>
          <a:noFill/>
          <a:ln>
            <a:noFill/>
          </a:ln>
        </p:spPr>
        <p:txBody>
          <a:bodyPr spcFirstLastPara="1" wrap="square" lIns="121900" tIns="121900" rIns="121900" bIns="121900" anchor="t" anchorCtr="0">
            <a:noAutofit/>
          </a:bodyPr>
          <a:lstStyle/>
          <a:p>
            <a:pPr algn="ctr"/>
            <a:r>
              <a:rPr lang="en-US" sz="3600" i="1" dirty="0">
                <a:ea typeface="Roboto"/>
                <a:cs typeface="Roboto"/>
                <a:sym typeface="Roboto"/>
              </a:rPr>
              <a:t>We bring people together across disciplines and departments to infuse sustainability into everything the University does.</a:t>
            </a:r>
            <a:endParaRPr sz="3600" i="1" dirty="0">
              <a:ea typeface="Roboto"/>
              <a:cs typeface="Roboto"/>
              <a:sym typeface="Roboto"/>
            </a:endParaRPr>
          </a:p>
        </p:txBody>
      </p:sp>
      <p:sp>
        <p:nvSpPr>
          <p:cNvPr id="241" name="Google Shape;241;p44"/>
          <p:cNvSpPr txBox="1"/>
          <p:nvPr/>
        </p:nvSpPr>
        <p:spPr>
          <a:xfrm>
            <a:off x="105878" y="1991400"/>
            <a:ext cx="2582400" cy="670000"/>
          </a:xfrm>
          <a:prstGeom prst="rect">
            <a:avLst/>
          </a:prstGeom>
          <a:noFill/>
          <a:ln>
            <a:noFill/>
          </a:ln>
        </p:spPr>
        <p:txBody>
          <a:bodyPr spcFirstLastPara="1" wrap="square" lIns="121900" tIns="121900" rIns="121900" bIns="121900" anchor="ctr" anchorCtr="0">
            <a:noAutofit/>
          </a:bodyPr>
          <a:lstStyle/>
          <a:p>
            <a:pPr algn="ctr"/>
            <a:r>
              <a:rPr lang="en-US" sz="4000" b="1" dirty="0">
                <a:solidFill>
                  <a:srgbClr val="FFFFFF"/>
                </a:solidFill>
                <a:ea typeface="Roboto"/>
                <a:cs typeface="Roboto"/>
                <a:sym typeface="Roboto"/>
              </a:rPr>
              <a:t>Teaching</a:t>
            </a:r>
            <a:endParaRPr sz="4000" b="1" dirty="0">
              <a:solidFill>
                <a:srgbClr val="FFFFFF"/>
              </a:solidFill>
              <a:ea typeface="Roboto"/>
              <a:cs typeface="Roboto"/>
              <a:sym typeface="Roboto"/>
            </a:endParaRPr>
          </a:p>
        </p:txBody>
      </p:sp>
      <p:sp>
        <p:nvSpPr>
          <p:cNvPr id="242" name="Google Shape;242;p44"/>
          <p:cNvSpPr txBox="1"/>
          <p:nvPr/>
        </p:nvSpPr>
        <p:spPr>
          <a:xfrm>
            <a:off x="626385" y="4196601"/>
            <a:ext cx="5148249" cy="670000"/>
          </a:xfrm>
          <a:prstGeom prst="rect">
            <a:avLst/>
          </a:prstGeom>
          <a:noFill/>
          <a:ln>
            <a:noFill/>
          </a:ln>
        </p:spPr>
        <p:txBody>
          <a:bodyPr spcFirstLastPara="1" wrap="square" lIns="121900" tIns="121900" rIns="121900" bIns="121900" anchor="ctr" anchorCtr="0">
            <a:noAutofit/>
          </a:bodyPr>
          <a:lstStyle/>
          <a:p>
            <a:pPr algn="ctr"/>
            <a:r>
              <a:rPr lang="en-US" sz="4000" b="1" dirty="0">
                <a:solidFill>
                  <a:srgbClr val="FFFFFF"/>
                </a:solidFill>
                <a:ea typeface="Roboto"/>
                <a:cs typeface="Roboto"/>
                <a:sym typeface="Roboto"/>
              </a:rPr>
              <a:t>Co-curricular learning</a:t>
            </a:r>
            <a:endParaRPr sz="4000" b="1" dirty="0">
              <a:solidFill>
                <a:srgbClr val="FFFFFF"/>
              </a:solidFill>
              <a:ea typeface="Roboto"/>
              <a:cs typeface="Roboto"/>
              <a:sym typeface="Roboto"/>
            </a:endParaRPr>
          </a:p>
        </p:txBody>
      </p:sp>
      <p:sp>
        <p:nvSpPr>
          <p:cNvPr id="243" name="Google Shape;243;p44"/>
          <p:cNvSpPr txBox="1"/>
          <p:nvPr/>
        </p:nvSpPr>
        <p:spPr>
          <a:xfrm>
            <a:off x="4990300" y="1991400"/>
            <a:ext cx="2462000" cy="670000"/>
          </a:xfrm>
          <a:prstGeom prst="rect">
            <a:avLst/>
          </a:prstGeom>
          <a:noFill/>
          <a:ln>
            <a:noFill/>
          </a:ln>
        </p:spPr>
        <p:txBody>
          <a:bodyPr spcFirstLastPara="1" wrap="square" lIns="121900" tIns="121900" rIns="121900" bIns="121900" anchor="ctr" anchorCtr="0">
            <a:noAutofit/>
          </a:bodyPr>
          <a:lstStyle/>
          <a:p>
            <a:pPr algn="ctr"/>
            <a:r>
              <a:rPr lang="en-US" sz="4000" b="1" dirty="0">
                <a:solidFill>
                  <a:srgbClr val="FFFFFF"/>
                </a:solidFill>
                <a:ea typeface="Roboto"/>
                <a:cs typeface="Roboto"/>
                <a:sym typeface="Roboto"/>
              </a:rPr>
              <a:t>Research</a:t>
            </a:r>
            <a:endParaRPr sz="4000" b="1" dirty="0">
              <a:solidFill>
                <a:srgbClr val="FFFFFF"/>
              </a:solidFill>
              <a:ea typeface="Roboto"/>
              <a:cs typeface="Roboto"/>
              <a:sym typeface="Roboto"/>
            </a:endParaRPr>
          </a:p>
        </p:txBody>
      </p:sp>
      <p:sp>
        <p:nvSpPr>
          <p:cNvPr id="244" name="Google Shape;244;p44"/>
          <p:cNvSpPr txBox="1"/>
          <p:nvPr/>
        </p:nvSpPr>
        <p:spPr>
          <a:xfrm>
            <a:off x="7174259" y="4196601"/>
            <a:ext cx="2724400" cy="670000"/>
          </a:xfrm>
          <a:prstGeom prst="rect">
            <a:avLst/>
          </a:prstGeom>
          <a:noFill/>
          <a:ln>
            <a:noFill/>
          </a:ln>
        </p:spPr>
        <p:txBody>
          <a:bodyPr spcFirstLastPara="1" wrap="square" lIns="121900" tIns="121900" rIns="121900" bIns="121900" anchor="ctr" anchorCtr="0">
            <a:noAutofit/>
          </a:bodyPr>
          <a:lstStyle/>
          <a:p>
            <a:pPr algn="ctr"/>
            <a:r>
              <a:rPr lang="en-US" sz="4000" b="1" dirty="0">
                <a:solidFill>
                  <a:srgbClr val="FFFFFF"/>
                </a:solidFill>
                <a:ea typeface="Roboto"/>
                <a:cs typeface="Roboto"/>
                <a:sym typeface="Roboto"/>
              </a:rPr>
              <a:t>Operations</a:t>
            </a:r>
            <a:endParaRPr sz="4000" b="1" dirty="0">
              <a:solidFill>
                <a:srgbClr val="FFFFFF"/>
              </a:solidFill>
              <a:ea typeface="Roboto"/>
              <a:cs typeface="Roboto"/>
              <a:sym typeface="Roboto"/>
            </a:endParaRPr>
          </a:p>
        </p:txBody>
      </p:sp>
      <p:sp>
        <p:nvSpPr>
          <p:cNvPr id="245" name="Google Shape;245;p44"/>
          <p:cNvSpPr txBox="1"/>
          <p:nvPr/>
        </p:nvSpPr>
        <p:spPr>
          <a:xfrm>
            <a:off x="8692326" y="1991400"/>
            <a:ext cx="3240800" cy="670000"/>
          </a:xfrm>
          <a:prstGeom prst="rect">
            <a:avLst/>
          </a:prstGeom>
          <a:noFill/>
          <a:ln>
            <a:noFill/>
          </a:ln>
        </p:spPr>
        <p:txBody>
          <a:bodyPr spcFirstLastPara="1" wrap="square" lIns="121900" tIns="121900" rIns="121900" bIns="121900" anchor="ctr" anchorCtr="0">
            <a:noAutofit/>
          </a:bodyPr>
          <a:lstStyle/>
          <a:p>
            <a:pPr algn="ctr"/>
            <a:r>
              <a:rPr lang="en-US" sz="4000" b="1" dirty="0">
                <a:solidFill>
                  <a:srgbClr val="FFFFFF"/>
                </a:solidFill>
                <a:ea typeface="Roboto"/>
                <a:cs typeface="Roboto"/>
                <a:sym typeface="Roboto"/>
              </a:rPr>
              <a:t>Engagement</a:t>
            </a:r>
            <a:endParaRPr sz="4000" b="1" dirty="0">
              <a:solidFill>
                <a:srgbClr val="FFFFFF"/>
              </a:solidFill>
              <a:ea typeface="Roboto"/>
              <a:cs typeface="Roboto"/>
              <a:sym typeface="Roboto"/>
            </a:endParaRPr>
          </a:p>
        </p:txBody>
      </p:sp>
    </p:spTree>
    <p:extLst>
      <p:ext uri="{BB962C8B-B14F-4D97-AF65-F5344CB8AC3E}">
        <p14:creationId xmlns:p14="http://schemas.microsoft.com/office/powerpoint/2010/main" val="1613569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F04B243-137A-1F4B-B459-BFA0DEC11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36" y="0"/>
            <a:ext cx="8728364" cy="6858000"/>
          </a:xfrm>
          <a:prstGeom prst="rect">
            <a:avLst/>
          </a:prstGeom>
        </p:spPr>
      </p:pic>
      <p:sp>
        <p:nvSpPr>
          <p:cNvPr id="4" name="TextBox 3">
            <a:extLst>
              <a:ext uri="{FF2B5EF4-FFF2-40B4-BE49-F238E27FC236}">
                <a16:creationId xmlns:a16="http://schemas.microsoft.com/office/drawing/2014/main" id="{FEA56675-60FF-814F-A7B4-3F9289525F95}"/>
              </a:ext>
            </a:extLst>
          </p:cNvPr>
          <p:cNvSpPr txBox="1"/>
          <p:nvPr/>
        </p:nvSpPr>
        <p:spPr>
          <a:xfrm>
            <a:off x="111715" y="1497231"/>
            <a:ext cx="3506129" cy="2554545"/>
          </a:xfrm>
          <a:prstGeom prst="rect">
            <a:avLst/>
          </a:prstGeom>
          <a:noFill/>
        </p:spPr>
        <p:txBody>
          <a:bodyPr wrap="square" rtlCol="0">
            <a:spAutoFit/>
          </a:bodyPr>
          <a:lstStyle/>
          <a:p>
            <a:pPr algn="ctr"/>
            <a:r>
              <a:rPr lang="en-US" sz="4000" b="1" dirty="0"/>
              <a:t>UC</a:t>
            </a:r>
          </a:p>
          <a:p>
            <a:pPr algn="ctr"/>
            <a:r>
              <a:rPr lang="en-US" sz="4000" b="1" dirty="0"/>
              <a:t>Sustainability</a:t>
            </a:r>
          </a:p>
          <a:p>
            <a:pPr algn="ctr"/>
            <a:r>
              <a:rPr lang="en-US" sz="4000" b="1" dirty="0"/>
              <a:t>Practices</a:t>
            </a:r>
          </a:p>
          <a:p>
            <a:pPr algn="ctr"/>
            <a:r>
              <a:rPr lang="en-US" sz="4000" b="1" dirty="0"/>
              <a:t>Policy</a:t>
            </a:r>
          </a:p>
        </p:txBody>
      </p:sp>
    </p:spTree>
    <p:extLst>
      <p:ext uri="{BB962C8B-B14F-4D97-AF65-F5344CB8AC3E}">
        <p14:creationId xmlns:p14="http://schemas.microsoft.com/office/powerpoint/2010/main" val="544527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9"/>
          <p:cNvSpPr txBox="1"/>
          <p:nvPr/>
        </p:nvSpPr>
        <p:spPr>
          <a:xfrm>
            <a:off x="8001000" y="3733801"/>
            <a:ext cx="1904800" cy="292400"/>
          </a:xfrm>
          <a:prstGeom prst="rect">
            <a:avLst/>
          </a:prstGeom>
          <a:solidFill>
            <a:schemeClr val="lt1"/>
          </a:solidFill>
          <a:ln>
            <a:noFill/>
          </a:ln>
        </p:spPr>
        <p:txBody>
          <a:bodyPr spcFirstLastPara="1" wrap="square" lIns="121900" tIns="60933" rIns="121900" bIns="60933" anchor="t" anchorCtr="0">
            <a:noAutofit/>
          </a:bodyPr>
          <a:lstStyle/>
          <a:p>
            <a:pPr>
              <a:buClr>
                <a:srgbClr val="000000"/>
              </a:buClr>
              <a:buSzPts val="825"/>
            </a:pPr>
            <a:endParaRPr sz="1100">
              <a:solidFill>
                <a:srgbClr val="7F7F7F"/>
              </a:solidFill>
              <a:latin typeface="Arial"/>
              <a:ea typeface="Arial"/>
              <a:cs typeface="Arial"/>
              <a:sym typeface="Arial"/>
            </a:endParaRPr>
          </a:p>
        </p:txBody>
      </p:sp>
      <p:sp>
        <p:nvSpPr>
          <p:cNvPr id="294" name="Google Shape;294;p49"/>
          <p:cNvSpPr txBox="1"/>
          <p:nvPr/>
        </p:nvSpPr>
        <p:spPr>
          <a:xfrm>
            <a:off x="7315200" y="4038601"/>
            <a:ext cx="304800" cy="292400"/>
          </a:xfrm>
          <a:prstGeom prst="rect">
            <a:avLst/>
          </a:prstGeom>
          <a:solidFill>
            <a:schemeClr val="lt1"/>
          </a:solidFill>
          <a:ln>
            <a:noFill/>
          </a:ln>
        </p:spPr>
        <p:txBody>
          <a:bodyPr spcFirstLastPara="1" wrap="square" lIns="121900" tIns="60933" rIns="121900" bIns="60933" anchor="t" anchorCtr="0">
            <a:noAutofit/>
          </a:bodyPr>
          <a:lstStyle/>
          <a:p>
            <a:pPr>
              <a:buClr>
                <a:srgbClr val="000000"/>
              </a:buClr>
              <a:buSzPts val="825"/>
            </a:pPr>
            <a:endParaRPr sz="1100">
              <a:solidFill>
                <a:srgbClr val="7F7F7F"/>
              </a:solidFill>
              <a:latin typeface="Arial"/>
              <a:ea typeface="Arial"/>
              <a:cs typeface="Arial"/>
              <a:sym typeface="Arial"/>
            </a:endParaRPr>
          </a:p>
        </p:txBody>
      </p:sp>
      <p:pic>
        <p:nvPicPr>
          <p:cNvPr id="295" name="Google Shape;295;p49"/>
          <p:cNvPicPr preferRelativeResize="0"/>
          <p:nvPr/>
        </p:nvPicPr>
        <p:blipFill rotWithShape="1">
          <a:blip r:embed="rId3">
            <a:alphaModFix/>
          </a:blip>
          <a:srcRect/>
          <a:stretch/>
        </p:blipFill>
        <p:spPr>
          <a:xfrm>
            <a:off x="7535207" y="615048"/>
            <a:ext cx="3865264" cy="5002101"/>
          </a:xfrm>
          <a:prstGeom prst="rect">
            <a:avLst/>
          </a:prstGeom>
          <a:noFill/>
          <a:ln>
            <a:noFill/>
          </a:ln>
        </p:spPr>
      </p:pic>
      <p:sp>
        <p:nvSpPr>
          <p:cNvPr id="296" name="Google Shape;296;p49"/>
          <p:cNvSpPr txBox="1"/>
          <p:nvPr/>
        </p:nvSpPr>
        <p:spPr>
          <a:xfrm>
            <a:off x="2045356" y="5810051"/>
            <a:ext cx="7422483" cy="475600"/>
          </a:xfrm>
          <a:prstGeom prst="rect">
            <a:avLst/>
          </a:prstGeom>
          <a:noFill/>
          <a:ln>
            <a:noFill/>
          </a:ln>
        </p:spPr>
        <p:txBody>
          <a:bodyPr spcFirstLastPara="1" wrap="square" lIns="121900" tIns="121900" rIns="121900" bIns="121900" anchor="t" anchorCtr="0">
            <a:noAutofit/>
          </a:bodyPr>
          <a:lstStyle/>
          <a:p>
            <a:pPr>
              <a:buClr>
                <a:srgbClr val="000000"/>
              </a:buClr>
              <a:buSzPts val="1600"/>
            </a:pPr>
            <a:r>
              <a:rPr lang="en-US" sz="4000" b="1" dirty="0" err="1">
                <a:solidFill>
                  <a:srgbClr val="000000"/>
                </a:solidFill>
                <a:ea typeface="Verdana"/>
                <a:cs typeface="Verdana"/>
                <a:sym typeface="Verdana"/>
              </a:rPr>
              <a:t>sustain.ucsd.edu</a:t>
            </a:r>
            <a:r>
              <a:rPr lang="en-US" sz="4000" b="1" dirty="0">
                <a:solidFill>
                  <a:srgbClr val="000000"/>
                </a:solidFill>
                <a:ea typeface="Verdana"/>
                <a:cs typeface="Verdana"/>
                <a:sym typeface="Verdana"/>
              </a:rPr>
              <a:t>/focus/</a:t>
            </a:r>
            <a:r>
              <a:rPr lang="en-US" sz="4000" b="1" dirty="0" err="1">
                <a:solidFill>
                  <a:srgbClr val="000000"/>
                </a:solidFill>
                <a:ea typeface="Verdana"/>
                <a:cs typeface="Verdana"/>
                <a:sym typeface="Verdana"/>
              </a:rPr>
              <a:t>cni.html</a:t>
            </a:r>
            <a:endParaRPr sz="4000" b="1" dirty="0">
              <a:solidFill>
                <a:srgbClr val="000000"/>
              </a:solidFill>
              <a:ea typeface="Verdana"/>
              <a:cs typeface="Verdana"/>
              <a:sym typeface="Verdana"/>
            </a:endParaRPr>
          </a:p>
        </p:txBody>
      </p:sp>
      <p:pic>
        <p:nvPicPr>
          <p:cNvPr id="297" name="Google Shape;297;p49"/>
          <p:cNvPicPr preferRelativeResize="0"/>
          <p:nvPr/>
        </p:nvPicPr>
        <p:blipFill rotWithShape="1">
          <a:blip r:embed="rId4">
            <a:alphaModFix/>
          </a:blip>
          <a:srcRect/>
          <a:stretch/>
        </p:blipFill>
        <p:spPr>
          <a:xfrm>
            <a:off x="441865" y="388308"/>
            <a:ext cx="3252403" cy="1188401"/>
          </a:xfrm>
          <a:prstGeom prst="rect">
            <a:avLst/>
          </a:prstGeom>
          <a:noFill/>
          <a:ln>
            <a:noFill/>
          </a:ln>
        </p:spPr>
      </p:pic>
      <p:sp>
        <p:nvSpPr>
          <p:cNvPr id="298" name="Google Shape;298;p49"/>
          <p:cNvSpPr txBox="1"/>
          <p:nvPr/>
        </p:nvSpPr>
        <p:spPr>
          <a:xfrm>
            <a:off x="441867" y="2215980"/>
            <a:ext cx="6772400" cy="2954800"/>
          </a:xfrm>
          <a:prstGeom prst="rect">
            <a:avLst/>
          </a:prstGeom>
          <a:noFill/>
          <a:ln>
            <a:noFill/>
          </a:ln>
        </p:spPr>
        <p:txBody>
          <a:bodyPr spcFirstLastPara="1" wrap="square" lIns="121900" tIns="60933" rIns="121900" bIns="60933" anchor="t" anchorCtr="0">
            <a:noAutofit/>
          </a:bodyPr>
          <a:lstStyle/>
          <a:p>
            <a:pPr algn="ctr"/>
            <a:r>
              <a:rPr lang="en-US" sz="4800" b="1" dirty="0">
                <a:solidFill>
                  <a:srgbClr val="000000"/>
                </a:solidFill>
                <a:ea typeface="Verdana"/>
                <a:cs typeface="Verdana"/>
                <a:sym typeface="Verdana"/>
              </a:rPr>
              <a:t>Path to Carbon Neutrality</a:t>
            </a:r>
            <a:endParaRPr sz="4800" dirty="0"/>
          </a:p>
          <a:p>
            <a:pPr algn="ctr"/>
            <a:endParaRPr sz="1867" dirty="0">
              <a:solidFill>
                <a:srgbClr val="000000"/>
              </a:solidFill>
              <a:ea typeface="Verdana"/>
              <a:cs typeface="Verdana"/>
              <a:sym typeface="Verdana"/>
            </a:endParaRPr>
          </a:p>
          <a:p>
            <a:pPr algn="ctr"/>
            <a:r>
              <a:rPr lang="en-US" sz="2667" i="1" dirty="0">
                <a:solidFill>
                  <a:srgbClr val="000000"/>
                </a:solidFill>
                <a:ea typeface="Verdana"/>
                <a:cs typeface="Verdana"/>
                <a:sym typeface="Verdana"/>
              </a:rPr>
              <a:t>Ever-evolving</a:t>
            </a:r>
            <a:endParaRPr sz="2400" dirty="0"/>
          </a:p>
          <a:p>
            <a:pPr algn="ctr"/>
            <a:r>
              <a:rPr lang="en-US" sz="2667" i="1" dirty="0">
                <a:solidFill>
                  <a:srgbClr val="000000"/>
                </a:solidFill>
                <a:ea typeface="Verdana"/>
                <a:cs typeface="Verdana"/>
                <a:sym typeface="Verdana"/>
              </a:rPr>
              <a:t>Forward-thinking</a:t>
            </a:r>
            <a:endParaRPr sz="2400" dirty="0"/>
          </a:p>
          <a:p>
            <a:pPr algn="ctr"/>
            <a:r>
              <a:rPr lang="en-US" sz="2667" i="1" dirty="0">
                <a:solidFill>
                  <a:srgbClr val="000000"/>
                </a:solidFill>
                <a:ea typeface="Verdana"/>
                <a:cs typeface="Verdana"/>
                <a:sym typeface="Verdana"/>
              </a:rPr>
              <a:t>Living lab of sustainability</a:t>
            </a:r>
            <a:endParaRPr sz="2400" dirty="0"/>
          </a:p>
          <a:p>
            <a:pPr algn="ctr"/>
            <a:r>
              <a:rPr lang="en-US" sz="2667" i="1" dirty="0">
                <a:solidFill>
                  <a:srgbClr val="000000"/>
                </a:solidFill>
                <a:ea typeface="Verdana"/>
                <a:cs typeface="Verdana"/>
                <a:sym typeface="Verdana"/>
              </a:rPr>
              <a:t>Inclusive of student learning</a:t>
            </a:r>
            <a:endParaRPr sz="2400" dirty="0"/>
          </a:p>
          <a:p>
            <a:pPr algn="ctr"/>
            <a:r>
              <a:rPr lang="en-US" sz="2667" i="1" dirty="0">
                <a:solidFill>
                  <a:srgbClr val="000000"/>
                </a:solidFill>
                <a:ea typeface="Verdana"/>
                <a:cs typeface="Verdana"/>
                <a:sym typeface="Verdana"/>
              </a:rPr>
              <a:t>Financially sustainable</a:t>
            </a:r>
            <a:endParaRPr sz="2400" dirty="0"/>
          </a:p>
        </p:txBody>
      </p:sp>
    </p:spTree>
    <p:extLst>
      <p:ext uri="{BB962C8B-B14F-4D97-AF65-F5344CB8AC3E}">
        <p14:creationId xmlns:p14="http://schemas.microsoft.com/office/powerpoint/2010/main" val="1130465350"/>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p:nvPr/>
        </p:nvSpPr>
        <p:spPr>
          <a:xfrm>
            <a:off x="5943601" y="2344554"/>
            <a:ext cx="4511209" cy="3675247"/>
          </a:xfrm>
          <a:prstGeom prst="rect">
            <a:avLst/>
          </a:prstGeom>
          <a:solidFill>
            <a:schemeClr val="lt1">
              <a:alpha val="71764"/>
            </a:schemeClr>
          </a:solidFill>
          <a:ln>
            <a:noFill/>
          </a:ln>
        </p:spPr>
        <p:txBody>
          <a:bodyPr spcFirstLastPara="1" wrap="square" lIns="121900" tIns="60933" rIns="121900" bIns="60933" anchor="ctr" anchorCtr="0">
            <a:noAutofit/>
          </a:bodyPr>
          <a:lstStyle/>
          <a:p>
            <a:pPr algn="ctr"/>
            <a:endParaRPr sz="1400">
              <a:solidFill>
                <a:srgbClr val="FFFFFF"/>
              </a:solidFill>
              <a:latin typeface="Arial"/>
              <a:ea typeface="Arial"/>
              <a:cs typeface="Arial"/>
              <a:sym typeface="Arial"/>
            </a:endParaRPr>
          </a:p>
        </p:txBody>
      </p:sp>
      <p:pic>
        <p:nvPicPr>
          <p:cNvPr id="305" name="Google Shape;305;p50"/>
          <p:cNvPicPr preferRelativeResize="0">
            <a:picLocks noGrp="1"/>
          </p:cNvPicPr>
          <p:nvPr>
            <p:ph type="body" idx="1"/>
          </p:nvPr>
        </p:nvPicPr>
        <p:blipFill rotWithShape="1">
          <a:blip r:embed="rId3">
            <a:alphaModFix/>
          </a:blip>
          <a:srcRect/>
          <a:stretch/>
        </p:blipFill>
        <p:spPr>
          <a:xfrm>
            <a:off x="1378911" y="1209677"/>
            <a:ext cx="7360051" cy="5448299"/>
          </a:xfrm>
          <a:prstGeom prst="rect">
            <a:avLst/>
          </a:prstGeom>
          <a:noFill/>
          <a:ln>
            <a:noFill/>
          </a:ln>
        </p:spPr>
      </p:pic>
      <p:sp>
        <p:nvSpPr>
          <p:cNvPr id="306" name="Google Shape;306;p50"/>
          <p:cNvSpPr/>
          <p:nvPr/>
        </p:nvSpPr>
        <p:spPr>
          <a:xfrm>
            <a:off x="1765730" y="2447928"/>
            <a:ext cx="3277759" cy="4210049"/>
          </a:xfrm>
          <a:prstGeom prst="roundRect">
            <a:avLst>
              <a:gd name="adj" fmla="val 20212"/>
            </a:avLst>
          </a:prstGeom>
          <a:noFill/>
          <a:ln w="38100" cap="flat" cmpd="sng">
            <a:solidFill>
              <a:srgbClr val="E44C9A"/>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endParaRPr sz="1400">
              <a:solidFill>
                <a:srgbClr val="FFFFFF"/>
              </a:solidFill>
              <a:latin typeface="Arial"/>
              <a:ea typeface="Arial"/>
              <a:cs typeface="Arial"/>
              <a:sym typeface="Arial"/>
            </a:endParaRPr>
          </a:p>
        </p:txBody>
      </p:sp>
      <p:sp>
        <p:nvSpPr>
          <p:cNvPr id="307" name="Google Shape;307;p50"/>
          <p:cNvSpPr/>
          <p:nvPr/>
        </p:nvSpPr>
        <p:spPr>
          <a:xfrm>
            <a:off x="7724501" y="2801826"/>
            <a:ext cx="4019600" cy="2264000"/>
          </a:xfrm>
          <a:prstGeom prst="rect">
            <a:avLst/>
          </a:prstGeom>
          <a:noFill/>
          <a:ln>
            <a:noFill/>
          </a:ln>
        </p:spPr>
        <p:txBody>
          <a:bodyPr spcFirstLastPara="1" wrap="square" lIns="121900" tIns="60933" rIns="121900" bIns="60933" anchor="t" anchorCtr="0">
            <a:noAutofit/>
          </a:bodyPr>
          <a:lstStyle/>
          <a:p>
            <a:pPr marL="171446" indent="-188379">
              <a:spcBef>
                <a:spcPts val="600"/>
              </a:spcBef>
              <a:buClr>
                <a:srgbClr val="000000"/>
              </a:buClr>
              <a:buSzPts val="1800"/>
              <a:buChar char="•"/>
            </a:pPr>
            <a:r>
              <a:rPr lang="en-US" sz="2800" b="1" dirty="0"/>
              <a:t>Scopes 1 and 2 neutrality by 2025</a:t>
            </a:r>
            <a:endParaRPr sz="2800" b="1" dirty="0"/>
          </a:p>
          <a:p>
            <a:pPr marL="171446" indent="-188379">
              <a:spcBef>
                <a:spcPts val="600"/>
              </a:spcBef>
              <a:buClr>
                <a:srgbClr val="000000"/>
              </a:buClr>
              <a:buSzPts val="1800"/>
              <a:buChar char="•"/>
            </a:pPr>
            <a:r>
              <a:rPr lang="en-US" sz="2800" b="1" dirty="0"/>
              <a:t>Scopes 1, 2 and 3 neutrality by 2050</a:t>
            </a:r>
            <a:endParaRPr sz="2800" b="1" dirty="0"/>
          </a:p>
        </p:txBody>
      </p:sp>
      <p:sp>
        <p:nvSpPr>
          <p:cNvPr id="308" name="Google Shape;308;p50"/>
          <p:cNvSpPr txBox="1">
            <a:spLocks noGrp="1"/>
          </p:cNvSpPr>
          <p:nvPr>
            <p:ph type="title"/>
          </p:nvPr>
        </p:nvSpPr>
        <p:spPr>
          <a:xfrm>
            <a:off x="26382" y="115902"/>
            <a:ext cx="8229600" cy="911200"/>
          </a:xfrm>
          <a:prstGeom prst="rect">
            <a:avLst/>
          </a:prstGeom>
          <a:noFill/>
          <a:ln>
            <a:noFill/>
          </a:ln>
        </p:spPr>
        <p:txBody>
          <a:bodyPr spcFirstLastPara="1" vert="horz" wrap="square" lIns="121900" tIns="121900" rIns="121900" bIns="121900" rtlCol="0" anchor="t" anchorCtr="0">
            <a:noAutofit/>
          </a:bodyPr>
          <a:lstStyle/>
          <a:p>
            <a:pPr>
              <a:spcBef>
                <a:spcPts val="0"/>
              </a:spcBef>
              <a:buClr>
                <a:srgbClr val="000000"/>
              </a:buClr>
              <a:buSzPts val="1800"/>
            </a:pPr>
            <a:r>
              <a:rPr lang="en-US" sz="4800" b="1" dirty="0">
                <a:solidFill>
                  <a:srgbClr val="000000"/>
                </a:solidFill>
                <a:latin typeface="+mn-lt"/>
                <a:ea typeface="Arial"/>
                <a:cs typeface="Arial"/>
                <a:sym typeface="Arial"/>
              </a:rPr>
              <a:t>Carbon Neutrality Goals</a:t>
            </a:r>
            <a:endParaRPr sz="4800" b="1" dirty="0">
              <a:solidFill>
                <a:srgbClr val="000000"/>
              </a:solidFill>
              <a:latin typeface="+mn-lt"/>
              <a:ea typeface="Arial"/>
              <a:cs typeface="Arial"/>
              <a:sym typeface="Arial"/>
            </a:endParaRPr>
          </a:p>
          <a:p>
            <a:pPr algn="ctr">
              <a:lnSpc>
                <a:spcPct val="100000"/>
              </a:lnSpc>
              <a:spcBef>
                <a:spcPts val="0"/>
              </a:spcBef>
              <a:buSzPts val="2800"/>
            </a:pPr>
            <a:endParaRPr sz="5279" b="1" dirty="0">
              <a:solidFill>
                <a:srgbClr val="002060"/>
              </a:solidFill>
              <a:latin typeface="+mn-lt"/>
            </a:endParaRPr>
          </a:p>
        </p:txBody>
      </p:sp>
    </p:spTree>
    <p:extLst>
      <p:ext uri="{BB962C8B-B14F-4D97-AF65-F5344CB8AC3E}">
        <p14:creationId xmlns:p14="http://schemas.microsoft.com/office/powerpoint/2010/main" val="2438721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1"/>
          <p:cNvPicPr preferRelativeResize="0"/>
          <p:nvPr/>
        </p:nvPicPr>
        <p:blipFill rotWithShape="1">
          <a:blip r:embed="rId3">
            <a:alphaModFix/>
          </a:blip>
          <a:srcRect/>
          <a:stretch/>
        </p:blipFill>
        <p:spPr>
          <a:xfrm>
            <a:off x="1833455" y="1045792"/>
            <a:ext cx="7869580" cy="5658363"/>
          </a:xfrm>
          <a:prstGeom prst="rect">
            <a:avLst/>
          </a:prstGeom>
          <a:noFill/>
          <a:ln>
            <a:noFill/>
          </a:ln>
        </p:spPr>
      </p:pic>
      <p:sp>
        <p:nvSpPr>
          <p:cNvPr id="315" name="Google Shape;315;p51"/>
          <p:cNvSpPr txBox="1"/>
          <p:nvPr/>
        </p:nvSpPr>
        <p:spPr>
          <a:xfrm>
            <a:off x="129208" y="173723"/>
            <a:ext cx="8229600" cy="911200"/>
          </a:xfrm>
          <a:prstGeom prst="rect">
            <a:avLst/>
          </a:prstGeom>
          <a:noFill/>
          <a:ln>
            <a:noFill/>
          </a:ln>
        </p:spPr>
        <p:txBody>
          <a:bodyPr spcFirstLastPara="1" wrap="square" lIns="121900" tIns="121900" rIns="121900" bIns="121900" anchor="t" anchorCtr="0">
            <a:noAutofit/>
          </a:bodyPr>
          <a:lstStyle/>
          <a:p>
            <a:r>
              <a:rPr lang="en-US" sz="5333" b="1" dirty="0">
                <a:solidFill>
                  <a:srgbClr val="000000"/>
                </a:solidFill>
                <a:ea typeface="Verdana"/>
                <a:cs typeface="Verdana"/>
                <a:sym typeface="Verdana"/>
              </a:rPr>
              <a:t>Where we are today</a:t>
            </a:r>
            <a:endParaRPr sz="2400" dirty="0"/>
          </a:p>
          <a:p>
            <a:pPr algn="ctr"/>
            <a:endParaRPr sz="5279" b="1" dirty="0">
              <a:solidFill>
                <a:srgbClr val="002060"/>
              </a:solidFill>
              <a:ea typeface="Arial"/>
              <a:cs typeface="Arial"/>
              <a:sym typeface="Arial"/>
            </a:endParaRPr>
          </a:p>
        </p:txBody>
      </p:sp>
      <p:sp>
        <p:nvSpPr>
          <p:cNvPr id="316" name="Google Shape;316;p51"/>
          <p:cNvSpPr txBox="1"/>
          <p:nvPr/>
        </p:nvSpPr>
        <p:spPr>
          <a:xfrm rot="-5400000">
            <a:off x="960139" y="3193776"/>
            <a:ext cx="1336263" cy="410369"/>
          </a:xfrm>
          <a:prstGeom prst="rect">
            <a:avLst/>
          </a:prstGeom>
          <a:noFill/>
          <a:ln>
            <a:noFill/>
          </a:ln>
        </p:spPr>
        <p:txBody>
          <a:bodyPr spcFirstLastPara="1" wrap="square" lIns="121900" tIns="60933" rIns="121900" bIns="60933" anchor="t" anchorCtr="0">
            <a:noAutofit/>
          </a:bodyPr>
          <a:lstStyle/>
          <a:p>
            <a:r>
              <a:rPr lang="en-US" sz="1867">
                <a:solidFill>
                  <a:srgbClr val="9DA6AC"/>
                </a:solidFill>
                <a:latin typeface="Arial"/>
                <a:ea typeface="Arial"/>
                <a:cs typeface="Arial"/>
                <a:sym typeface="Arial"/>
              </a:rPr>
              <a:t>Emissions</a:t>
            </a:r>
            <a:endParaRPr sz="2400"/>
          </a:p>
        </p:txBody>
      </p:sp>
      <p:sp>
        <p:nvSpPr>
          <p:cNvPr id="317" name="Google Shape;317;p51"/>
          <p:cNvSpPr txBox="1"/>
          <p:nvPr/>
        </p:nvSpPr>
        <p:spPr>
          <a:xfrm rot="5400000">
            <a:off x="9183737" y="3122174"/>
            <a:ext cx="1479465" cy="410369"/>
          </a:xfrm>
          <a:prstGeom prst="rect">
            <a:avLst/>
          </a:prstGeom>
          <a:noFill/>
          <a:ln>
            <a:noFill/>
          </a:ln>
        </p:spPr>
        <p:txBody>
          <a:bodyPr spcFirstLastPara="1" wrap="square" lIns="121900" tIns="60933" rIns="121900" bIns="60933" anchor="t" anchorCtr="0">
            <a:noAutofit/>
          </a:bodyPr>
          <a:lstStyle/>
          <a:p>
            <a:r>
              <a:rPr lang="en-US" sz="1867">
                <a:solidFill>
                  <a:srgbClr val="9DA6AC"/>
                </a:solidFill>
                <a:latin typeface="Arial"/>
                <a:ea typeface="Arial"/>
                <a:cs typeface="Arial"/>
                <a:sym typeface="Arial"/>
              </a:rPr>
              <a:t>Square feet</a:t>
            </a:r>
            <a:endParaRPr sz="2400"/>
          </a:p>
        </p:txBody>
      </p:sp>
    </p:spTree>
    <p:extLst>
      <p:ext uri="{BB962C8B-B14F-4D97-AF65-F5344CB8AC3E}">
        <p14:creationId xmlns:p14="http://schemas.microsoft.com/office/powerpoint/2010/main" val="661284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2"/>
          <p:cNvPicPr preferRelativeResize="0"/>
          <p:nvPr/>
        </p:nvPicPr>
        <p:blipFill rotWithShape="1">
          <a:blip r:embed="rId3">
            <a:alphaModFix/>
          </a:blip>
          <a:srcRect l="7449" r="6615"/>
          <a:stretch/>
        </p:blipFill>
        <p:spPr>
          <a:xfrm>
            <a:off x="306909" y="125448"/>
            <a:ext cx="5560491" cy="3900741"/>
          </a:xfrm>
          <a:prstGeom prst="rect">
            <a:avLst/>
          </a:prstGeom>
          <a:noFill/>
          <a:ln>
            <a:noFill/>
          </a:ln>
        </p:spPr>
      </p:pic>
      <p:sp>
        <p:nvSpPr>
          <p:cNvPr id="325" name="Google Shape;325;p52"/>
          <p:cNvSpPr txBox="1"/>
          <p:nvPr/>
        </p:nvSpPr>
        <p:spPr>
          <a:xfrm>
            <a:off x="8001000" y="3733802"/>
            <a:ext cx="1905000" cy="292388"/>
          </a:xfrm>
          <a:prstGeom prst="rect">
            <a:avLst/>
          </a:prstGeom>
          <a:solidFill>
            <a:schemeClr val="lt1"/>
          </a:solidFill>
          <a:ln>
            <a:noFill/>
          </a:ln>
        </p:spPr>
        <p:txBody>
          <a:bodyPr spcFirstLastPara="1" wrap="square" lIns="121900" tIns="60933" rIns="121900" bIns="60933" anchor="t" anchorCtr="0">
            <a:noAutofit/>
          </a:bodyPr>
          <a:lstStyle/>
          <a:p>
            <a:endParaRPr sz="1100">
              <a:solidFill>
                <a:srgbClr val="7F7F7F"/>
              </a:solidFill>
              <a:latin typeface="Arial"/>
              <a:ea typeface="Arial"/>
              <a:cs typeface="Arial"/>
              <a:sym typeface="Arial"/>
            </a:endParaRPr>
          </a:p>
        </p:txBody>
      </p:sp>
      <p:sp>
        <p:nvSpPr>
          <p:cNvPr id="326" name="Google Shape;326;p52"/>
          <p:cNvSpPr txBox="1"/>
          <p:nvPr/>
        </p:nvSpPr>
        <p:spPr>
          <a:xfrm>
            <a:off x="7315200" y="4038602"/>
            <a:ext cx="304800" cy="292388"/>
          </a:xfrm>
          <a:prstGeom prst="rect">
            <a:avLst/>
          </a:prstGeom>
          <a:solidFill>
            <a:schemeClr val="lt1"/>
          </a:solidFill>
          <a:ln>
            <a:noFill/>
          </a:ln>
        </p:spPr>
        <p:txBody>
          <a:bodyPr spcFirstLastPara="1" wrap="square" lIns="121900" tIns="60933" rIns="121900" bIns="60933" anchor="t" anchorCtr="0">
            <a:noAutofit/>
          </a:bodyPr>
          <a:lstStyle/>
          <a:p>
            <a:endParaRPr sz="1100">
              <a:solidFill>
                <a:srgbClr val="7F7F7F"/>
              </a:solidFill>
              <a:latin typeface="Arial"/>
              <a:ea typeface="Arial"/>
              <a:cs typeface="Arial"/>
              <a:sym typeface="Arial"/>
            </a:endParaRPr>
          </a:p>
        </p:txBody>
      </p:sp>
      <p:pic>
        <p:nvPicPr>
          <p:cNvPr id="327" name="Google Shape;327;p52"/>
          <p:cNvPicPr preferRelativeResize="0"/>
          <p:nvPr/>
        </p:nvPicPr>
        <p:blipFill rotWithShape="1">
          <a:blip r:embed="rId4">
            <a:alphaModFix/>
          </a:blip>
          <a:srcRect/>
          <a:stretch/>
        </p:blipFill>
        <p:spPr>
          <a:xfrm>
            <a:off x="5826799" y="2621600"/>
            <a:ext cx="5983599" cy="3596533"/>
          </a:xfrm>
          <a:prstGeom prst="rect">
            <a:avLst/>
          </a:prstGeom>
          <a:noFill/>
          <a:ln>
            <a:noFill/>
          </a:ln>
        </p:spPr>
      </p:pic>
    </p:spTree>
    <p:extLst>
      <p:ext uri="{BB962C8B-B14F-4D97-AF65-F5344CB8AC3E}">
        <p14:creationId xmlns:p14="http://schemas.microsoft.com/office/powerpoint/2010/main" val="308610882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3"/>
          <p:cNvPicPr preferRelativeResize="0"/>
          <p:nvPr/>
        </p:nvPicPr>
        <p:blipFill rotWithShape="1">
          <a:blip r:embed="rId3">
            <a:alphaModFix/>
          </a:blip>
          <a:srcRect r="26583"/>
          <a:stretch/>
        </p:blipFill>
        <p:spPr>
          <a:xfrm>
            <a:off x="698900" y="1302027"/>
            <a:ext cx="10840430" cy="5090826"/>
          </a:xfrm>
          <a:prstGeom prst="rect">
            <a:avLst/>
          </a:prstGeom>
          <a:noFill/>
          <a:ln>
            <a:noFill/>
          </a:ln>
        </p:spPr>
      </p:pic>
      <p:sp>
        <p:nvSpPr>
          <p:cNvPr id="335" name="Google Shape;335;p53"/>
          <p:cNvSpPr txBox="1"/>
          <p:nvPr/>
        </p:nvSpPr>
        <p:spPr>
          <a:xfrm>
            <a:off x="4807950" y="4439305"/>
            <a:ext cx="2055337" cy="338555"/>
          </a:xfrm>
          <a:prstGeom prst="rect">
            <a:avLst/>
          </a:prstGeom>
          <a:noFill/>
          <a:ln>
            <a:noFill/>
          </a:ln>
        </p:spPr>
        <p:txBody>
          <a:bodyPr spcFirstLastPara="1" wrap="square" lIns="121900" tIns="60933" rIns="121900" bIns="60933" anchor="t" anchorCtr="0">
            <a:noAutofit/>
          </a:bodyPr>
          <a:lstStyle/>
          <a:p>
            <a:pPr algn="r"/>
            <a:r>
              <a:rPr lang="en-US" sz="1400" b="1" dirty="0">
                <a:solidFill>
                  <a:srgbClr val="000000"/>
                </a:solidFill>
                <a:latin typeface="Calibri"/>
                <a:ea typeface="Calibri"/>
                <a:cs typeface="Calibri"/>
                <a:sym typeface="Calibri"/>
              </a:rPr>
              <a:t>Total Emissions Goal</a:t>
            </a:r>
            <a:endParaRPr sz="2400" dirty="0"/>
          </a:p>
        </p:txBody>
      </p:sp>
      <p:cxnSp>
        <p:nvCxnSpPr>
          <p:cNvPr id="336" name="Google Shape;336;p53"/>
          <p:cNvCxnSpPr>
            <a:stCxn id="335" idx="3"/>
          </p:cNvCxnSpPr>
          <p:nvPr/>
        </p:nvCxnSpPr>
        <p:spPr>
          <a:xfrm rot="10800000" flipH="1">
            <a:off x="6863286" y="4593382"/>
            <a:ext cx="341200" cy="152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337" name="Google Shape;337;p53"/>
          <p:cNvSpPr txBox="1"/>
          <p:nvPr/>
        </p:nvSpPr>
        <p:spPr>
          <a:xfrm>
            <a:off x="3092302" y="2239582"/>
            <a:ext cx="1298203" cy="861775"/>
          </a:xfrm>
          <a:prstGeom prst="rect">
            <a:avLst/>
          </a:prstGeom>
          <a:noFill/>
          <a:ln>
            <a:noFill/>
          </a:ln>
        </p:spPr>
        <p:txBody>
          <a:bodyPr spcFirstLastPara="1" wrap="square" lIns="121900" tIns="60933" rIns="121900" bIns="60933" anchor="t" anchorCtr="0">
            <a:noAutofit/>
          </a:bodyPr>
          <a:lstStyle/>
          <a:p>
            <a:pPr algn="r"/>
            <a:r>
              <a:rPr lang="en-US" sz="1400" b="1" dirty="0">
                <a:solidFill>
                  <a:srgbClr val="000000"/>
                </a:solidFill>
                <a:ea typeface="Arial"/>
                <a:cs typeface="Arial"/>
                <a:sym typeface="Arial"/>
              </a:rPr>
              <a:t>Total 2017 Emissions: 202,086 MTCO2e</a:t>
            </a:r>
            <a:endParaRPr sz="1400" dirty="0"/>
          </a:p>
        </p:txBody>
      </p:sp>
      <p:cxnSp>
        <p:nvCxnSpPr>
          <p:cNvPr id="338" name="Google Shape;338;p53"/>
          <p:cNvCxnSpPr>
            <a:stCxn id="337" idx="3"/>
          </p:cNvCxnSpPr>
          <p:nvPr/>
        </p:nvCxnSpPr>
        <p:spPr>
          <a:xfrm>
            <a:off x="4390505" y="2670469"/>
            <a:ext cx="527600" cy="492400"/>
          </a:xfrm>
          <a:prstGeom prst="straightConnector1">
            <a:avLst/>
          </a:prstGeom>
          <a:noFill/>
          <a:ln w="25400" cap="flat" cmpd="sng">
            <a:solidFill>
              <a:schemeClr val="dk1"/>
            </a:solidFill>
            <a:prstDash val="solid"/>
            <a:round/>
            <a:headEnd type="none" w="sm" len="sm"/>
            <a:tailEnd type="triangle" w="med" len="med"/>
          </a:ln>
        </p:spPr>
      </p:cxnSp>
      <p:sp>
        <p:nvSpPr>
          <p:cNvPr id="339" name="Google Shape;339;p53"/>
          <p:cNvSpPr txBox="1"/>
          <p:nvPr/>
        </p:nvSpPr>
        <p:spPr>
          <a:xfrm>
            <a:off x="6056831" y="3257180"/>
            <a:ext cx="5045178" cy="769441"/>
          </a:xfrm>
          <a:prstGeom prst="rect">
            <a:avLst/>
          </a:prstGeom>
          <a:noFill/>
          <a:ln>
            <a:noFill/>
          </a:ln>
        </p:spPr>
        <p:txBody>
          <a:bodyPr spcFirstLastPara="1" wrap="square" lIns="121900" tIns="60933" rIns="121900" bIns="60933" anchor="t" anchorCtr="0">
            <a:noAutofit/>
          </a:bodyPr>
          <a:lstStyle/>
          <a:p>
            <a:r>
              <a:rPr lang="en-US" sz="1600" b="1" dirty="0">
                <a:solidFill>
                  <a:schemeClr val="lt1"/>
                </a:solidFill>
                <a:ea typeface="Arial"/>
                <a:cs typeface="Arial"/>
                <a:sym typeface="Arial"/>
              </a:rPr>
              <a:t>93% of 2017 Scope 1 emissions are from natural gas for cogeneration/other uses and fleet vehicles </a:t>
            </a:r>
            <a:endParaRPr sz="1600" dirty="0"/>
          </a:p>
        </p:txBody>
      </p:sp>
      <p:sp>
        <p:nvSpPr>
          <p:cNvPr id="340" name="Google Shape;340;p53"/>
          <p:cNvSpPr txBox="1">
            <a:spLocks noGrp="1"/>
          </p:cNvSpPr>
          <p:nvPr>
            <p:ph type="title" idx="4294967295"/>
          </p:nvPr>
        </p:nvSpPr>
        <p:spPr>
          <a:xfrm>
            <a:off x="238540" y="200532"/>
            <a:ext cx="8153400" cy="819149"/>
          </a:xfrm>
          <a:prstGeom prst="rect">
            <a:avLst/>
          </a:prstGeom>
          <a:noFill/>
          <a:ln>
            <a:noFill/>
          </a:ln>
        </p:spPr>
        <p:txBody>
          <a:bodyPr spcFirstLastPara="1" vert="horz" wrap="square" lIns="0" tIns="0" rIns="0" bIns="0" rtlCol="0" anchor="t" anchorCtr="0">
            <a:noAutofit/>
          </a:bodyPr>
          <a:lstStyle/>
          <a:p>
            <a:pPr>
              <a:lnSpc>
                <a:spcPct val="100000"/>
              </a:lnSpc>
              <a:spcBef>
                <a:spcPts val="0"/>
              </a:spcBef>
              <a:buSzPts val="2800"/>
            </a:pPr>
            <a:r>
              <a:rPr lang="en-US" sz="5333" b="1" dirty="0">
                <a:solidFill>
                  <a:schemeClr val="dk1"/>
                </a:solidFill>
                <a:latin typeface="+mn-lt"/>
                <a:ea typeface="Verdana"/>
                <a:cs typeface="Verdana"/>
                <a:sym typeface="Verdana"/>
              </a:rPr>
              <a:t>Business as Usual</a:t>
            </a:r>
            <a:endParaRPr sz="5333" b="1" dirty="0">
              <a:solidFill>
                <a:schemeClr val="dk1"/>
              </a:solidFill>
              <a:latin typeface="+mn-lt"/>
              <a:ea typeface="Verdana"/>
              <a:cs typeface="Verdana"/>
              <a:sym typeface="Verdana"/>
            </a:endParaRPr>
          </a:p>
        </p:txBody>
      </p:sp>
    </p:spTree>
    <p:extLst>
      <p:ext uri="{BB962C8B-B14F-4D97-AF65-F5344CB8AC3E}">
        <p14:creationId xmlns:p14="http://schemas.microsoft.com/office/powerpoint/2010/main" val="332542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p:nvPr/>
        </p:nvSpPr>
        <p:spPr>
          <a:xfrm>
            <a:off x="8001000" y="3733801"/>
            <a:ext cx="1904800" cy="292400"/>
          </a:xfrm>
          <a:prstGeom prst="rect">
            <a:avLst/>
          </a:prstGeom>
          <a:solidFill>
            <a:schemeClr val="lt1"/>
          </a:solidFill>
          <a:ln>
            <a:noFill/>
          </a:ln>
        </p:spPr>
        <p:txBody>
          <a:bodyPr spcFirstLastPara="1" wrap="square" lIns="121900" tIns="60933" rIns="121900" bIns="60933" anchor="t" anchorCtr="0">
            <a:noAutofit/>
          </a:bodyPr>
          <a:lstStyle/>
          <a:p>
            <a:pPr>
              <a:buClr>
                <a:srgbClr val="000000"/>
              </a:buClr>
              <a:buSzPts val="825"/>
            </a:pPr>
            <a:endParaRPr sz="1100">
              <a:solidFill>
                <a:srgbClr val="7F7F7F"/>
              </a:solidFill>
              <a:latin typeface="Arial"/>
              <a:ea typeface="Arial"/>
              <a:cs typeface="Arial"/>
              <a:sym typeface="Arial"/>
            </a:endParaRPr>
          </a:p>
        </p:txBody>
      </p:sp>
      <p:sp>
        <p:nvSpPr>
          <p:cNvPr id="348" name="Google Shape;348;p54"/>
          <p:cNvSpPr txBox="1"/>
          <p:nvPr/>
        </p:nvSpPr>
        <p:spPr>
          <a:xfrm>
            <a:off x="7315200" y="4038601"/>
            <a:ext cx="304800" cy="292400"/>
          </a:xfrm>
          <a:prstGeom prst="rect">
            <a:avLst/>
          </a:prstGeom>
          <a:solidFill>
            <a:schemeClr val="lt1"/>
          </a:solidFill>
          <a:ln>
            <a:noFill/>
          </a:ln>
        </p:spPr>
        <p:txBody>
          <a:bodyPr spcFirstLastPara="1" wrap="square" lIns="121900" tIns="60933" rIns="121900" bIns="60933" anchor="t" anchorCtr="0">
            <a:noAutofit/>
          </a:bodyPr>
          <a:lstStyle/>
          <a:p>
            <a:pPr>
              <a:buClr>
                <a:srgbClr val="000000"/>
              </a:buClr>
              <a:buSzPts val="825"/>
            </a:pPr>
            <a:endParaRPr sz="1100">
              <a:solidFill>
                <a:srgbClr val="7F7F7F"/>
              </a:solidFill>
              <a:latin typeface="Arial"/>
              <a:ea typeface="Arial"/>
              <a:cs typeface="Arial"/>
              <a:sym typeface="Arial"/>
            </a:endParaRPr>
          </a:p>
        </p:txBody>
      </p:sp>
      <p:pic>
        <p:nvPicPr>
          <p:cNvPr id="350" name="Google Shape;350;p54"/>
          <p:cNvPicPr preferRelativeResize="0"/>
          <p:nvPr/>
        </p:nvPicPr>
        <p:blipFill rotWithShape="1">
          <a:blip r:embed="rId3">
            <a:alphaModFix/>
          </a:blip>
          <a:srcRect/>
          <a:stretch/>
        </p:blipFill>
        <p:spPr>
          <a:xfrm>
            <a:off x="129193" y="206584"/>
            <a:ext cx="4747607" cy="6214094"/>
          </a:xfrm>
          <a:prstGeom prst="rect">
            <a:avLst/>
          </a:prstGeom>
          <a:noFill/>
          <a:ln>
            <a:noFill/>
          </a:ln>
        </p:spPr>
      </p:pic>
      <p:sp>
        <p:nvSpPr>
          <p:cNvPr id="352" name="Google Shape;352;p54"/>
          <p:cNvSpPr txBox="1"/>
          <p:nvPr/>
        </p:nvSpPr>
        <p:spPr>
          <a:xfrm>
            <a:off x="4876800" y="667596"/>
            <a:ext cx="6931812" cy="4431983"/>
          </a:xfrm>
          <a:prstGeom prst="rect">
            <a:avLst/>
          </a:prstGeom>
          <a:noFill/>
          <a:ln>
            <a:noFill/>
          </a:ln>
        </p:spPr>
        <p:txBody>
          <a:bodyPr spcFirstLastPara="1" wrap="square" lIns="121900" tIns="60933" rIns="121900" bIns="60933" anchor="t" anchorCtr="0">
            <a:noAutofit/>
          </a:bodyPr>
          <a:lstStyle/>
          <a:p>
            <a:r>
              <a:rPr lang="en-US" sz="2400" b="1" dirty="0">
                <a:solidFill>
                  <a:srgbClr val="000000"/>
                </a:solidFill>
                <a:ea typeface="Verdana"/>
                <a:cs typeface="Verdana"/>
                <a:sym typeface="Verdana"/>
              </a:rPr>
              <a:t>Mitigation Strategies	</a:t>
            </a:r>
            <a:endParaRPr sz="2400" dirty="0"/>
          </a:p>
          <a:p>
            <a:endParaRPr sz="2400" dirty="0">
              <a:solidFill>
                <a:srgbClr val="000000"/>
              </a:solidFill>
              <a:ea typeface="Verdana"/>
              <a:cs typeface="Verdana"/>
              <a:sym typeface="Verdana"/>
            </a:endParaRPr>
          </a:p>
          <a:p>
            <a:pPr marL="380990" indent="-380990">
              <a:buClr>
                <a:srgbClr val="000000"/>
              </a:buClr>
              <a:buSzPts val="1400"/>
              <a:buFont typeface="Arial"/>
              <a:buChar char="•"/>
            </a:pPr>
            <a:r>
              <a:rPr lang="en-US" sz="2400" dirty="0">
                <a:solidFill>
                  <a:srgbClr val="000000"/>
                </a:solidFill>
                <a:ea typeface="Verdana"/>
                <a:cs typeface="Verdana"/>
                <a:sym typeface="Verdana"/>
              </a:rPr>
              <a:t>Existing Building Energy Efficiency Planning	</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High Performance New Buildings (EUI targets)</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Renewable Energy	(Onsite and UC ESU)</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Campus Fleet	</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Commute Options	</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Air Travel	</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Space Utilization</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Behavior and Institutional Change	</a:t>
            </a:r>
            <a:endParaRPr sz="2400" dirty="0"/>
          </a:p>
          <a:p>
            <a:pPr marL="380990" indent="-380990">
              <a:buClr>
                <a:srgbClr val="000000"/>
              </a:buClr>
              <a:buSzPts val="1400"/>
              <a:buFont typeface="Arial"/>
              <a:buChar char="•"/>
            </a:pPr>
            <a:r>
              <a:rPr lang="en-US" sz="2400" dirty="0">
                <a:solidFill>
                  <a:srgbClr val="000000"/>
                </a:solidFill>
                <a:ea typeface="Verdana"/>
                <a:cs typeface="Verdana"/>
                <a:sym typeface="Verdana"/>
              </a:rPr>
              <a:t>Carbon Offsets	</a:t>
            </a:r>
            <a:endParaRPr sz="2400" dirty="0"/>
          </a:p>
          <a:p>
            <a:endParaRPr sz="2400" dirty="0">
              <a:solidFill>
                <a:srgbClr val="000000"/>
              </a:solidFill>
              <a:ea typeface="Verdana"/>
              <a:cs typeface="Verdana"/>
              <a:sym typeface="Verdana"/>
            </a:endParaRPr>
          </a:p>
          <a:p>
            <a:r>
              <a:rPr lang="en-US" sz="2400" b="1" dirty="0">
                <a:solidFill>
                  <a:srgbClr val="000000"/>
                </a:solidFill>
                <a:ea typeface="Verdana"/>
                <a:cs typeface="Verdana"/>
                <a:sym typeface="Verdana"/>
              </a:rPr>
              <a:t>Scenario Analysis and Recommendations (Cogen)</a:t>
            </a:r>
            <a:endParaRPr sz="2400" dirty="0"/>
          </a:p>
          <a:p>
            <a:endParaRPr sz="2400" dirty="0">
              <a:solidFill>
                <a:srgbClr val="000000"/>
              </a:solidFill>
              <a:ea typeface="Verdana"/>
              <a:cs typeface="Verdana"/>
              <a:sym typeface="Verdana"/>
            </a:endParaRPr>
          </a:p>
          <a:p>
            <a:endParaRPr sz="2400" dirty="0">
              <a:solidFill>
                <a:srgbClr val="000000"/>
              </a:solidFill>
              <a:ea typeface="Verdana"/>
              <a:cs typeface="Verdana"/>
              <a:sym typeface="Verdana"/>
            </a:endParaRPr>
          </a:p>
        </p:txBody>
      </p:sp>
      <p:pic>
        <p:nvPicPr>
          <p:cNvPr id="353" name="Google Shape;353;p54"/>
          <p:cNvPicPr preferRelativeResize="0"/>
          <p:nvPr/>
        </p:nvPicPr>
        <p:blipFill rotWithShape="1">
          <a:blip r:embed="rId4">
            <a:alphaModFix/>
          </a:blip>
          <a:srcRect/>
          <a:stretch/>
        </p:blipFill>
        <p:spPr>
          <a:xfrm>
            <a:off x="10250471" y="6217881"/>
            <a:ext cx="1417125" cy="453480"/>
          </a:xfrm>
          <a:prstGeom prst="rect">
            <a:avLst/>
          </a:prstGeom>
          <a:noFill/>
          <a:ln>
            <a:noFill/>
          </a:ln>
        </p:spPr>
      </p:pic>
    </p:spTree>
    <p:extLst>
      <p:ext uri="{BB962C8B-B14F-4D97-AF65-F5344CB8AC3E}">
        <p14:creationId xmlns:p14="http://schemas.microsoft.com/office/powerpoint/2010/main" val="104457479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6"/>
          <p:cNvSpPr txBox="1">
            <a:spLocks noGrp="1"/>
          </p:cNvSpPr>
          <p:nvPr>
            <p:ph type="title"/>
          </p:nvPr>
        </p:nvSpPr>
        <p:spPr>
          <a:xfrm>
            <a:off x="265043" y="166602"/>
            <a:ext cx="6374296" cy="864335"/>
          </a:xfrm>
          <a:prstGeom prst="rect">
            <a:avLst/>
          </a:prstGeom>
          <a:noFill/>
          <a:ln>
            <a:noFill/>
          </a:ln>
        </p:spPr>
        <p:txBody>
          <a:bodyPr spcFirstLastPara="1" vert="horz" wrap="square" lIns="0" tIns="0" rIns="0" bIns="0" rtlCol="0" anchor="t" anchorCtr="0">
            <a:noAutofit/>
          </a:bodyPr>
          <a:lstStyle/>
          <a:p>
            <a:r>
              <a:rPr lang="en-US" sz="5333" b="1" dirty="0">
                <a:solidFill>
                  <a:schemeClr val="dk1"/>
                </a:solidFill>
                <a:latin typeface="+mn-lt"/>
                <a:ea typeface="Verdana"/>
                <a:cs typeface="Verdana"/>
                <a:sym typeface="Verdana"/>
              </a:rPr>
              <a:t>Cogen scenarios</a:t>
            </a:r>
            <a:endParaRPr sz="5333" b="1" dirty="0">
              <a:solidFill>
                <a:schemeClr val="dk1"/>
              </a:solidFill>
              <a:latin typeface="+mn-lt"/>
              <a:ea typeface="Verdana"/>
              <a:cs typeface="Verdana"/>
              <a:sym typeface="Verdana"/>
            </a:endParaRPr>
          </a:p>
        </p:txBody>
      </p:sp>
      <p:sp>
        <p:nvSpPr>
          <p:cNvPr id="371" name="Google Shape;371;p56"/>
          <p:cNvSpPr txBox="1"/>
          <p:nvPr/>
        </p:nvSpPr>
        <p:spPr>
          <a:xfrm>
            <a:off x="265043" y="1170621"/>
            <a:ext cx="5083403" cy="5274000"/>
          </a:xfrm>
          <a:prstGeom prst="rect">
            <a:avLst/>
          </a:prstGeom>
          <a:noFill/>
          <a:ln>
            <a:noFill/>
          </a:ln>
        </p:spPr>
        <p:txBody>
          <a:bodyPr spcFirstLastPara="1" wrap="square" lIns="121900" tIns="60933" rIns="121900" bIns="60933" anchor="t" anchorCtr="0">
            <a:noAutofit/>
          </a:bodyPr>
          <a:lstStyle/>
          <a:p>
            <a:pPr>
              <a:lnSpc>
                <a:spcPct val="115000"/>
              </a:lnSpc>
            </a:pPr>
            <a:r>
              <a:rPr lang="en-US" sz="3200" b="1" dirty="0">
                <a:solidFill>
                  <a:schemeClr val="dk1"/>
                </a:solidFill>
                <a:ea typeface="Verdana"/>
                <a:cs typeface="Verdana"/>
                <a:sym typeface="Verdana"/>
              </a:rPr>
              <a:t>Around 2032, mix of options:</a:t>
            </a:r>
          </a:p>
          <a:p>
            <a:pPr>
              <a:lnSpc>
                <a:spcPct val="115000"/>
              </a:lnSpc>
            </a:pPr>
            <a:endParaRPr lang="en-US" sz="3200" b="1" dirty="0">
              <a:solidFill>
                <a:schemeClr val="dk1"/>
              </a:solidFill>
              <a:ea typeface="Verdana"/>
              <a:cs typeface="Verdana"/>
              <a:sym typeface="Verdana"/>
            </a:endParaRPr>
          </a:p>
          <a:p>
            <a:pPr marL="342900" indent="-342900">
              <a:lnSpc>
                <a:spcPct val="115000"/>
              </a:lnSpc>
              <a:buFont typeface="Arial" panose="020B0604020202020204" pitchFamily="34" charset="0"/>
              <a:buChar char="•"/>
            </a:pPr>
            <a:r>
              <a:rPr lang="en-US" sz="3200" b="1" dirty="0">
                <a:solidFill>
                  <a:schemeClr val="dk1"/>
                </a:solidFill>
                <a:ea typeface="Verdana"/>
                <a:cs typeface="Verdana"/>
                <a:sym typeface="Verdana"/>
              </a:rPr>
              <a:t>Directed biogas: 10-40%</a:t>
            </a:r>
          </a:p>
          <a:p>
            <a:pPr marL="342900" indent="-342900">
              <a:lnSpc>
                <a:spcPct val="115000"/>
              </a:lnSpc>
              <a:buFont typeface="Arial" panose="020B0604020202020204" pitchFamily="34" charset="0"/>
              <a:buChar char="•"/>
            </a:pPr>
            <a:r>
              <a:rPr lang="en-US" sz="3200" b="1" dirty="0">
                <a:solidFill>
                  <a:schemeClr val="dk1"/>
                </a:solidFill>
                <a:ea typeface="Verdana"/>
                <a:cs typeface="Verdana"/>
                <a:sym typeface="Verdana"/>
              </a:rPr>
              <a:t>Electrification (UC ESU)</a:t>
            </a:r>
          </a:p>
          <a:p>
            <a:pPr marL="342900" indent="-342900">
              <a:lnSpc>
                <a:spcPct val="115000"/>
              </a:lnSpc>
              <a:buFont typeface="Arial" panose="020B0604020202020204" pitchFamily="34" charset="0"/>
              <a:buChar char="•"/>
            </a:pPr>
            <a:r>
              <a:rPr lang="en-US" sz="3200" b="1" dirty="0">
                <a:solidFill>
                  <a:schemeClr val="dk1"/>
                </a:solidFill>
                <a:ea typeface="Verdana"/>
                <a:cs typeface="Verdana"/>
                <a:sym typeface="Verdana"/>
              </a:rPr>
              <a:t>New technologies</a:t>
            </a:r>
            <a:endParaRPr sz="3200" b="1" dirty="0">
              <a:solidFill>
                <a:schemeClr val="dk1"/>
              </a:solidFill>
              <a:ea typeface="Verdana"/>
              <a:cs typeface="Verdana"/>
              <a:sym typeface="Verdana"/>
            </a:endParaRPr>
          </a:p>
        </p:txBody>
      </p:sp>
      <p:sp>
        <p:nvSpPr>
          <p:cNvPr id="373" name="Google Shape;373;p56"/>
          <p:cNvSpPr txBox="1"/>
          <p:nvPr/>
        </p:nvSpPr>
        <p:spPr>
          <a:xfrm>
            <a:off x="8407729" y="841100"/>
            <a:ext cx="3259867" cy="258532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r>
              <a:rPr lang="en-US" sz="3200" b="1">
                <a:solidFill>
                  <a:schemeClr val="dk1"/>
                </a:solidFill>
                <a:ea typeface="Verdana"/>
                <a:cs typeface="Verdana"/>
                <a:sym typeface="Verdana"/>
              </a:rPr>
              <a:t>Resiliency</a:t>
            </a:r>
            <a:endParaRPr sz="2400"/>
          </a:p>
          <a:p>
            <a:pPr algn="ctr"/>
            <a:r>
              <a:rPr lang="en-US" sz="3200" b="1">
                <a:solidFill>
                  <a:schemeClr val="dk1"/>
                </a:solidFill>
                <a:ea typeface="Verdana"/>
                <a:cs typeface="Verdana"/>
                <a:sym typeface="Verdana"/>
              </a:rPr>
              <a:t>Redundancy</a:t>
            </a:r>
            <a:endParaRPr sz="2400"/>
          </a:p>
          <a:p>
            <a:pPr algn="ctr"/>
            <a:r>
              <a:rPr lang="en-US" sz="3200" b="1">
                <a:solidFill>
                  <a:schemeClr val="dk1"/>
                </a:solidFill>
                <a:ea typeface="Verdana"/>
                <a:cs typeface="Verdana"/>
                <a:sym typeface="Verdana"/>
              </a:rPr>
              <a:t>Reliability</a:t>
            </a:r>
            <a:endParaRPr sz="2400"/>
          </a:p>
          <a:p>
            <a:pPr algn="ctr"/>
            <a:r>
              <a:rPr lang="en-US" sz="3200" b="1">
                <a:solidFill>
                  <a:schemeClr val="dk1"/>
                </a:solidFill>
                <a:ea typeface="Verdana"/>
                <a:cs typeface="Verdana"/>
                <a:sym typeface="Verdana"/>
              </a:rPr>
              <a:t>Safety</a:t>
            </a:r>
            <a:endParaRPr sz="2400"/>
          </a:p>
          <a:p>
            <a:pPr algn="ctr"/>
            <a:r>
              <a:rPr lang="en-US" sz="3200" b="1">
                <a:solidFill>
                  <a:schemeClr val="dk1"/>
                </a:solidFill>
                <a:ea typeface="Verdana"/>
                <a:cs typeface="Verdana"/>
                <a:sym typeface="Verdana"/>
              </a:rPr>
              <a:t>Affordability </a:t>
            </a:r>
            <a:endParaRPr sz="2400"/>
          </a:p>
        </p:txBody>
      </p:sp>
    </p:spTree>
    <p:extLst>
      <p:ext uri="{BB962C8B-B14F-4D97-AF65-F5344CB8AC3E}">
        <p14:creationId xmlns:p14="http://schemas.microsoft.com/office/powerpoint/2010/main" val="401541184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247" y="1621592"/>
            <a:ext cx="9905998" cy="1905000"/>
          </a:xfrm>
        </p:spPr>
        <p:txBody>
          <a:bodyPr>
            <a:normAutofit/>
          </a:bodyPr>
          <a:lstStyle/>
          <a:p>
            <a:pPr algn="ctr"/>
            <a:r>
              <a:rPr lang="en-US" sz="6600" dirty="0" smtClean="0">
                <a:solidFill>
                  <a:schemeClr val="tx1"/>
                </a:solidFill>
              </a:rPr>
              <a:t>Building Operations  </a:t>
            </a:r>
            <a:br>
              <a:rPr lang="en-US" sz="6600" dirty="0" smtClean="0">
                <a:solidFill>
                  <a:schemeClr val="tx1"/>
                </a:solidFill>
              </a:rPr>
            </a:br>
            <a:r>
              <a:rPr lang="en-US" sz="6600" dirty="0" smtClean="0">
                <a:solidFill>
                  <a:schemeClr val="tx1"/>
                </a:solidFill>
              </a:rPr>
              <a:t>Project Team</a:t>
            </a:r>
            <a:endParaRPr lang="en-US" sz="6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1846" y="3801982"/>
            <a:ext cx="1828800" cy="562708"/>
          </a:xfrm>
          <a:prstGeom prst="rect">
            <a:avLst/>
          </a:prstGeom>
        </p:spPr>
      </p:pic>
      <p:cxnSp>
        <p:nvCxnSpPr>
          <p:cNvPr id="4" name="Straight Connector 3">
            <a:extLst>
              <a:ext uri="{FF2B5EF4-FFF2-40B4-BE49-F238E27FC236}">
                <a16:creationId xmlns:a16="http://schemas.microsoft.com/office/drawing/2014/main" id="{6CB525A8-97D5-4D9F-8106-58EEEDC6DC5E}"/>
              </a:ext>
            </a:extLst>
          </p:cNvPr>
          <p:cNvCxnSpPr>
            <a:cxnSpLocks/>
          </p:cNvCxnSpPr>
          <p:nvPr/>
        </p:nvCxnSpPr>
        <p:spPr>
          <a:xfrm>
            <a:off x="2978457" y="3336760"/>
            <a:ext cx="5935579" cy="0"/>
          </a:xfrm>
          <a:prstGeom prst="line">
            <a:avLst/>
          </a:prstGeom>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78436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7"/>
          <p:cNvPicPr preferRelativeResize="0"/>
          <p:nvPr/>
        </p:nvPicPr>
        <p:blipFill rotWithShape="1">
          <a:blip r:embed="rId3">
            <a:alphaModFix/>
          </a:blip>
          <a:srcRect/>
          <a:stretch/>
        </p:blipFill>
        <p:spPr>
          <a:xfrm>
            <a:off x="10530199" y="6134609"/>
            <a:ext cx="1417125" cy="453480"/>
          </a:xfrm>
          <a:prstGeom prst="rect">
            <a:avLst/>
          </a:prstGeom>
          <a:noFill/>
          <a:ln>
            <a:noFill/>
          </a:ln>
        </p:spPr>
      </p:pic>
      <p:pic>
        <p:nvPicPr>
          <p:cNvPr id="380" name="Google Shape;380;p57" descr="A picture containing screenshot&#10;&#10;Description automatically generated"/>
          <p:cNvPicPr preferRelativeResize="0"/>
          <p:nvPr/>
        </p:nvPicPr>
        <p:blipFill rotWithShape="1">
          <a:blip r:embed="rId4">
            <a:alphaModFix/>
          </a:blip>
          <a:srcRect/>
          <a:stretch/>
        </p:blipFill>
        <p:spPr>
          <a:xfrm>
            <a:off x="0" y="562520"/>
            <a:ext cx="12192000" cy="5122689"/>
          </a:xfrm>
          <a:prstGeom prst="rect">
            <a:avLst/>
          </a:prstGeom>
          <a:noFill/>
          <a:ln>
            <a:noFill/>
          </a:ln>
        </p:spPr>
      </p:pic>
    </p:spTree>
    <p:extLst>
      <p:ext uri="{BB962C8B-B14F-4D97-AF65-F5344CB8AC3E}">
        <p14:creationId xmlns:p14="http://schemas.microsoft.com/office/powerpoint/2010/main" val="2403740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9"/>
          <p:cNvSpPr txBox="1">
            <a:spLocks noGrp="1"/>
          </p:cNvSpPr>
          <p:nvPr>
            <p:ph type="title"/>
          </p:nvPr>
        </p:nvSpPr>
        <p:spPr>
          <a:xfrm>
            <a:off x="584533" y="1943700"/>
            <a:ext cx="4939200" cy="1415600"/>
          </a:xfrm>
          <a:prstGeom prst="rect">
            <a:avLst/>
          </a:prstGeom>
          <a:noFill/>
          <a:ln>
            <a:noFill/>
          </a:ln>
        </p:spPr>
        <p:txBody>
          <a:bodyPr spcFirstLastPara="1" vert="horz" wrap="square" lIns="121900" tIns="121900" rIns="121900" bIns="121900" rtlCol="0" anchor="t" anchorCtr="0">
            <a:noAutofit/>
          </a:bodyPr>
          <a:lstStyle/>
          <a:p>
            <a:r>
              <a:rPr lang="en-US" sz="6400" b="1" dirty="0">
                <a:latin typeface="+mn-lt"/>
                <a:ea typeface="Arial"/>
                <a:cs typeface="Arial"/>
                <a:sym typeface="Arial"/>
              </a:rPr>
              <a:t>Sustainable</a:t>
            </a:r>
            <a:endParaRPr sz="6400" b="1" dirty="0">
              <a:latin typeface="+mn-lt"/>
              <a:ea typeface="Arial"/>
              <a:cs typeface="Arial"/>
              <a:sym typeface="Arial"/>
            </a:endParaRPr>
          </a:p>
          <a:p>
            <a:r>
              <a:rPr lang="en-US" sz="6400" b="1" dirty="0">
                <a:latin typeface="+mn-lt"/>
                <a:ea typeface="Arial"/>
                <a:cs typeface="Arial"/>
                <a:sym typeface="Arial"/>
              </a:rPr>
              <a:t>Building</a:t>
            </a:r>
            <a:endParaRPr sz="6400" b="1" dirty="0">
              <a:latin typeface="+mn-lt"/>
              <a:ea typeface="Arial"/>
              <a:cs typeface="Arial"/>
              <a:sym typeface="Arial"/>
            </a:endParaRPr>
          </a:p>
          <a:p>
            <a:r>
              <a:rPr lang="en-US" sz="6400" b="1" dirty="0">
                <a:latin typeface="+mn-lt"/>
                <a:ea typeface="Arial"/>
                <a:cs typeface="Arial"/>
                <a:sym typeface="Arial"/>
              </a:rPr>
              <a:t>Policy</a:t>
            </a:r>
            <a:endParaRPr sz="6400" b="1" dirty="0">
              <a:latin typeface="+mn-lt"/>
              <a:ea typeface="Arial"/>
              <a:cs typeface="Arial"/>
              <a:sym typeface="Arial"/>
            </a:endParaRPr>
          </a:p>
        </p:txBody>
      </p:sp>
      <p:sp>
        <p:nvSpPr>
          <p:cNvPr id="395" name="Google Shape;395;p59"/>
          <p:cNvSpPr txBox="1">
            <a:spLocks noGrp="1"/>
          </p:cNvSpPr>
          <p:nvPr>
            <p:ph type="body" idx="2"/>
          </p:nvPr>
        </p:nvSpPr>
        <p:spPr>
          <a:xfrm>
            <a:off x="6505367" y="189600"/>
            <a:ext cx="5272000" cy="5482000"/>
          </a:xfrm>
          <a:prstGeom prst="rect">
            <a:avLst/>
          </a:prstGeom>
          <a:noFill/>
          <a:ln>
            <a:noFill/>
          </a:ln>
        </p:spPr>
        <p:txBody>
          <a:bodyPr spcFirstLastPara="1" vert="horz" wrap="square" lIns="121900" tIns="121900" rIns="121900" bIns="121900" rtlCol="0" anchor="t" anchorCtr="0">
            <a:noAutofit/>
          </a:bodyPr>
          <a:lstStyle/>
          <a:p>
            <a:pPr indent="-440256">
              <a:buClr>
                <a:srgbClr val="000000"/>
              </a:buClr>
              <a:buSzPts val="1600"/>
              <a:buFont typeface="Arial"/>
              <a:buChar char="●"/>
            </a:pPr>
            <a:r>
              <a:rPr lang="en-US" sz="2133" dirty="0">
                <a:solidFill>
                  <a:srgbClr val="000000"/>
                </a:solidFill>
                <a:ea typeface="Arial"/>
                <a:cs typeface="Arial"/>
                <a:sym typeface="Arial"/>
              </a:rPr>
              <a:t>Sustainable Buildings Policy that includes environmental and human health and wellness</a:t>
            </a:r>
            <a:endParaRPr sz="2133" dirty="0">
              <a:solidFill>
                <a:srgbClr val="000000"/>
              </a:solidFill>
              <a:ea typeface="Arial"/>
              <a:cs typeface="Arial"/>
              <a:sym typeface="Arial"/>
            </a:endParaRPr>
          </a:p>
          <a:p>
            <a:pPr marL="0" indent="0">
              <a:buNone/>
            </a:pPr>
            <a:endParaRPr sz="2133" dirty="0">
              <a:solidFill>
                <a:srgbClr val="000000"/>
              </a:solidFill>
              <a:ea typeface="Arial"/>
              <a:cs typeface="Arial"/>
              <a:sym typeface="Arial"/>
            </a:endParaRPr>
          </a:p>
          <a:p>
            <a:pPr indent="-440256">
              <a:buClr>
                <a:srgbClr val="000000"/>
              </a:buClr>
              <a:buSzPts val="1600"/>
              <a:buFont typeface="Arial"/>
              <a:buChar char="●"/>
            </a:pPr>
            <a:r>
              <a:rPr lang="en-US" sz="2133" dirty="0">
                <a:solidFill>
                  <a:srgbClr val="000000"/>
                </a:solidFill>
                <a:ea typeface="Arial"/>
                <a:cs typeface="Arial"/>
                <a:sym typeface="Arial"/>
              </a:rPr>
              <a:t>Sustainable Buildings Guidelines with training for key staff</a:t>
            </a:r>
            <a:endParaRPr sz="2133" dirty="0">
              <a:solidFill>
                <a:srgbClr val="000000"/>
              </a:solidFill>
              <a:ea typeface="Arial"/>
              <a:cs typeface="Arial"/>
              <a:sym typeface="Arial"/>
            </a:endParaRPr>
          </a:p>
          <a:p>
            <a:pPr marL="0" indent="0">
              <a:buNone/>
            </a:pPr>
            <a:endParaRPr sz="2133" dirty="0">
              <a:solidFill>
                <a:srgbClr val="000000"/>
              </a:solidFill>
              <a:ea typeface="Arial"/>
              <a:cs typeface="Arial"/>
              <a:sym typeface="Arial"/>
            </a:endParaRPr>
          </a:p>
          <a:p>
            <a:pPr indent="-440256">
              <a:buClr>
                <a:srgbClr val="000000"/>
              </a:buClr>
              <a:buSzPts val="1600"/>
              <a:buFont typeface="Arial"/>
              <a:buChar char="●"/>
            </a:pPr>
            <a:r>
              <a:rPr lang="en-US" sz="2133" dirty="0">
                <a:solidFill>
                  <a:srgbClr val="000000"/>
                </a:solidFill>
                <a:ea typeface="Arial"/>
                <a:cs typeface="Arial"/>
                <a:sym typeface="Arial"/>
              </a:rPr>
              <a:t>Sustainability incorporation into contracts and leases</a:t>
            </a:r>
            <a:endParaRPr sz="2133" dirty="0">
              <a:solidFill>
                <a:srgbClr val="000000"/>
              </a:solidFill>
              <a:ea typeface="Arial"/>
              <a:cs typeface="Arial"/>
              <a:sym typeface="Arial"/>
            </a:endParaRPr>
          </a:p>
          <a:p>
            <a:pPr marL="0" indent="0">
              <a:buNone/>
            </a:pPr>
            <a:endParaRPr sz="2133" dirty="0">
              <a:solidFill>
                <a:srgbClr val="000000"/>
              </a:solidFill>
              <a:ea typeface="Arial"/>
              <a:cs typeface="Arial"/>
              <a:sym typeface="Arial"/>
            </a:endParaRPr>
          </a:p>
          <a:p>
            <a:pPr indent="-440256">
              <a:buClr>
                <a:srgbClr val="000000"/>
              </a:buClr>
              <a:buSzPts val="1600"/>
              <a:buFont typeface="Arial"/>
              <a:buChar char="●"/>
            </a:pPr>
            <a:r>
              <a:rPr lang="en-US" sz="2133" dirty="0">
                <a:solidFill>
                  <a:srgbClr val="000000"/>
                </a:solidFill>
                <a:ea typeface="Arial"/>
                <a:cs typeface="Arial"/>
                <a:sym typeface="Arial"/>
              </a:rPr>
              <a:t>Metrics to measure progress</a:t>
            </a:r>
            <a:endParaRPr sz="2133" dirty="0">
              <a:solidFill>
                <a:srgbClr val="000000"/>
              </a:solidFill>
              <a:ea typeface="Arial"/>
              <a:cs typeface="Arial"/>
              <a:sym typeface="Arial"/>
            </a:endParaRPr>
          </a:p>
          <a:p>
            <a:pPr marL="0" indent="0">
              <a:buNone/>
            </a:pPr>
            <a:endParaRPr sz="2133" dirty="0">
              <a:solidFill>
                <a:srgbClr val="000000"/>
              </a:solidFill>
              <a:ea typeface="Arial"/>
              <a:cs typeface="Arial"/>
              <a:sym typeface="Arial"/>
            </a:endParaRPr>
          </a:p>
          <a:p>
            <a:pPr indent="-440256">
              <a:buClr>
                <a:srgbClr val="000000"/>
              </a:buClr>
              <a:buSzPts val="1600"/>
              <a:buFont typeface="Arial"/>
              <a:buChar char="●"/>
            </a:pPr>
            <a:r>
              <a:rPr lang="en-US" sz="2133" dirty="0">
                <a:solidFill>
                  <a:srgbClr val="000000"/>
                </a:solidFill>
                <a:ea typeface="Arial"/>
                <a:cs typeface="Arial"/>
                <a:sym typeface="Arial"/>
              </a:rPr>
              <a:t>Guidance to help pick the right design and build teams</a:t>
            </a:r>
            <a:endParaRPr sz="2133" dirty="0">
              <a:solidFill>
                <a:srgbClr val="000000"/>
              </a:solidFill>
              <a:ea typeface="Arial"/>
              <a:cs typeface="Arial"/>
              <a:sym typeface="Arial"/>
            </a:endParaRPr>
          </a:p>
          <a:p>
            <a:pPr marL="0" indent="0">
              <a:buNone/>
            </a:pPr>
            <a:endParaRPr sz="2133" dirty="0">
              <a:solidFill>
                <a:srgbClr val="000000"/>
              </a:solidFill>
              <a:ea typeface="Arial"/>
              <a:cs typeface="Arial"/>
              <a:sym typeface="Arial"/>
            </a:endParaRPr>
          </a:p>
          <a:p>
            <a:pPr indent="-440256">
              <a:buClr>
                <a:srgbClr val="000000"/>
              </a:buClr>
              <a:buSzPts val="1600"/>
              <a:buFont typeface="Arial"/>
              <a:buChar char="●"/>
            </a:pPr>
            <a:r>
              <a:rPr lang="en-US" sz="2133" dirty="0">
                <a:solidFill>
                  <a:srgbClr val="000000"/>
                </a:solidFill>
                <a:ea typeface="Arial"/>
                <a:cs typeface="Arial"/>
                <a:sym typeface="Arial"/>
              </a:rPr>
              <a:t>Student learning opportunities</a:t>
            </a:r>
            <a:endParaRPr sz="2133" dirty="0">
              <a:solidFill>
                <a:srgbClr val="000000"/>
              </a:solidFill>
              <a:ea typeface="Arial"/>
              <a:cs typeface="Arial"/>
              <a:sym typeface="Arial"/>
            </a:endParaRPr>
          </a:p>
        </p:txBody>
      </p:sp>
    </p:spTree>
    <p:extLst>
      <p:ext uri="{BB962C8B-B14F-4D97-AF65-F5344CB8AC3E}">
        <p14:creationId xmlns:p14="http://schemas.microsoft.com/office/powerpoint/2010/main" val="123277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34FB2-0211-E347-B297-A72DC53B6C7F}"/>
              </a:ext>
            </a:extLst>
          </p:cNvPr>
          <p:cNvPicPr>
            <a:picLocks noChangeAspect="1"/>
          </p:cNvPicPr>
          <p:nvPr/>
        </p:nvPicPr>
        <p:blipFill>
          <a:blip r:embed="rId2"/>
          <a:stretch>
            <a:fillRect/>
          </a:stretch>
        </p:blipFill>
        <p:spPr>
          <a:xfrm>
            <a:off x="1732786" y="345947"/>
            <a:ext cx="8726427" cy="6166106"/>
          </a:xfrm>
          <a:prstGeom prst="rect">
            <a:avLst/>
          </a:prstGeom>
        </p:spPr>
      </p:pic>
    </p:spTree>
    <p:extLst>
      <p:ext uri="{BB962C8B-B14F-4D97-AF65-F5344CB8AC3E}">
        <p14:creationId xmlns:p14="http://schemas.microsoft.com/office/powerpoint/2010/main" val="3518998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0"/>
          <p:cNvSpPr/>
          <p:nvPr/>
        </p:nvSpPr>
        <p:spPr>
          <a:xfrm>
            <a:off x="5943600" y="2344553"/>
            <a:ext cx="4511200" cy="3675200"/>
          </a:xfrm>
          <a:prstGeom prst="rect">
            <a:avLst/>
          </a:prstGeom>
          <a:solidFill>
            <a:schemeClr val="lt1">
              <a:alpha val="71760"/>
            </a:schemeClr>
          </a:solidFill>
          <a:ln>
            <a:noFill/>
          </a:ln>
        </p:spPr>
        <p:txBody>
          <a:bodyPr spcFirstLastPara="1" wrap="square" lIns="121900" tIns="60933" rIns="121900" bIns="60933" anchor="ctr" anchorCtr="0">
            <a:noAutofit/>
          </a:bodyPr>
          <a:lstStyle/>
          <a:p>
            <a:pPr algn="ctr"/>
            <a:endParaRPr sz="1400">
              <a:solidFill>
                <a:srgbClr val="FFFFFF"/>
              </a:solidFill>
              <a:latin typeface="Arial"/>
              <a:ea typeface="Arial"/>
              <a:cs typeface="Arial"/>
              <a:sym typeface="Arial"/>
            </a:endParaRPr>
          </a:p>
        </p:txBody>
      </p:sp>
      <p:sp>
        <p:nvSpPr>
          <p:cNvPr id="402" name="Google Shape;402;p60"/>
          <p:cNvSpPr/>
          <p:nvPr/>
        </p:nvSpPr>
        <p:spPr>
          <a:xfrm>
            <a:off x="602683" y="1126491"/>
            <a:ext cx="3816800" cy="2089600"/>
          </a:xfrm>
          <a:prstGeom prst="rect">
            <a:avLst/>
          </a:prstGeom>
          <a:noFill/>
          <a:ln>
            <a:noFill/>
          </a:ln>
        </p:spPr>
        <p:txBody>
          <a:bodyPr spcFirstLastPara="1" wrap="square" lIns="121900" tIns="60933" rIns="121900" bIns="60933" anchor="t" anchorCtr="0">
            <a:noAutofit/>
          </a:bodyPr>
          <a:lstStyle/>
          <a:p>
            <a:pPr algn="ctr"/>
            <a:r>
              <a:rPr lang="en-US" sz="2400" b="1" u="sng" dirty="0"/>
              <a:t>Reduction</a:t>
            </a:r>
            <a:endParaRPr sz="2400" b="1" u="sng" dirty="0"/>
          </a:p>
          <a:p>
            <a:endParaRPr lang="en-US" sz="1600" dirty="0"/>
          </a:p>
          <a:p>
            <a:r>
              <a:rPr lang="en-US" sz="1600" dirty="0"/>
              <a:t>Reduce waste generation per capita to:</a:t>
            </a:r>
          </a:p>
          <a:p>
            <a:r>
              <a:rPr lang="en-US" sz="1600" dirty="0"/>
              <a:t> </a:t>
            </a:r>
            <a:endParaRPr sz="1600" dirty="0"/>
          </a:p>
          <a:p>
            <a:pPr marL="609585" indent="-406390">
              <a:buSzPts val="1200"/>
              <a:buChar char="●"/>
            </a:pPr>
            <a:r>
              <a:rPr lang="en-US" sz="1600" dirty="0"/>
              <a:t>FY2015/16 levels by 2020</a:t>
            </a:r>
            <a:endParaRPr sz="1600" dirty="0"/>
          </a:p>
          <a:p>
            <a:pPr marL="609585" indent="-406390">
              <a:buSzPts val="1200"/>
              <a:buChar char="●"/>
            </a:pPr>
            <a:r>
              <a:rPr lang="en-US" sz="1600" dirty="0"/>
              <a:t>25% per capita from FY2015/16 levels by 2025</a:t>
            </a:r>
            <a:endParaRPr sz="1600" dirty="0"/>
          </a:p>
          <a:p>
            <a:pPr marL="609585" indent="-406390">
              <a:buSzPts val="1200"/>
              <a:buChar char="●"/>
            </a:pPr>
            <a:r>
              <a:rPr lang="en-US" sz="1600" dirty="0"/>
              <a:t>50% per capita from FY2015/16 levels by 2030</a:t>
            </a:r>
            <a:endParaRPr sz="1600" dirty="0"/>
          </a:p>
          <a:p>
            <a:pPr marL="609585">
              <a:spcBef>
                <a:spcPts val="2400"/>
              </a:spcBef>
              <a:spcAft>
                <a:spcPts val="800"/>
              </a:spcAft>
            </a:pPr>
            <a:endParaRPr sz="2400" b="1" dirty="0"/>
          </a:p>
        </p:txBody>
      </p:sp>
      <p:sp>
        <p:nvSpPr>
          <p:cNvPr id="403" name="Google Shape;403;p60"/>
          <p:cNvSpPr txBox="1">
            <a:spLocks noGrp="1"/>
          </p:cNvSpPr>
          <p:nvPr>
            <p:ph type="title"/>
          </p:nvPr>
        </p:nvSpPr>
        <p:spPr>
          <a:xfrm>
            <a:off x="254333" y="185544"/>
            <a:ext cx="8229600" cy="911200"/>
          </a:xfrm>
          <a:prstGeom prst="rect">
            <a:avLst/>
          </a:prstGeom>
          <a:noFill/>
          <a:ln>
            <a:noFill/>
          </a:ln>
        </p:spPr>
        <p:txBody>
          <a:bodyPr spcFirstLastPara="1" vert="horz" wrap="square" lIns="121900" tIns="121900" rIns="121900" bIns="121900" rtlCol="0" anchor="t" anchorCtr="0">
            <a:noAutofit/>
          </a:bodyPr>
          <a:lstStyle/>
          <a:p>
            <a:pPr>
              <a:spcBef>
                <a:spcPts val="0"/>
              </a:spcBef>
              <a:buClr>
                <a:srgbClr val="000000"/>
              </a:buClr>
              <a:buSzPts val="1800"/>
            </a:pPr>
            <a:r>
              <a:rPr lang="en-US" sz="4800" b="1" dirty="0">
                <a:solidFill>
                  <a:srgbClr val="000000"/>
                </a:solidFill>
                <a:latin typeface="+mn-lt"/>
                <a:ea typeface="Arial"/>
                <a:cs typeface="Arial"/>
                <a:sym typeface="Arial"/>
              </a:rPr>
              <a:t>Zero Waste Goals</a:t>
            </a:r>
            <a:endParaRPr sz="4800" b="1" dirty="0">
              <a:solidFill>
                <a:srgbClr val="000000"/>
              </a:solidFill>
              <a:latin typeface="+mn-lt"/>
              <a:ea typeface="Arial"/>
              <a:cs typeface="Arial"/>
              <a:sym typeface="Arial"/>
            </a:endParaRPr>
          </a:p>
          <a:p>
            <a:pPr algn="ctr">
              <a:lnSpc>
                <a:spcPct val="100000"/>
              </a:lnSpc>
              <a:spcBef>
                <a:spcPts val="0"/>
              </a:spcBef>
              <a:buSzPts val="2800"/>
            </a:pPr>
            <a:endParaRPr sz="5279" b="1" dirty="0">
              <a:solidFill>
                <a:srgbClr val="002060"/>
              </a:solidFill>
              <a:latin typeface="+mn-lt"/>
            </a:endParaRPr>
          </a:p>
        </p:txBody>
      </p:sp>
      <p:sp>
        <p:nvSpPr>
          <p:cNvPr id="404" name="Google Shape;404;p60"/>
          <p:cNvSpPr txBox="1"/>
          <p:nvPr/>
        </p:nvSpPr>
        <p:spPr>
          <a:xfrm>
            <a:off x="4476910" y="1015519"/>
            <a:ext cx="3378400" cy="1983600"/>
          </a:xfrm>
          <a:prstGeom prst="rect">
            <a:avLst/>
          </a:prstGeom>
          <a:noFill/>
          <a:ln>
            <a:noFill/>
          </a:ln>
        </p:spPr>
        <p:txBody>
          <a:bodyPr spcFirstLastPara="1" wrap="square" lIns="121900" tIns="121900" rIns="121900" bIns="121900" anchor="t" anchorCtr="0">
            <a:noAutofit/>
          </a:bodyPr>
          <a:lstStyle/>
          <a:p>
            <a:pPr algn="ctr"/>
            <a:r>
              <a:rPr lang="en-US" sz="2400" b="1" u="sng" dirty="0"/>
              <a:t>Diversion</a:t>
            </a:r>
          </a:p>
          <a:p>
            <a:pPr algn="ctr"/>
            <a:endParaRPr sz="2400" b="1" u="sng" dirty="0"/>
          </a:p>
          <a:p>
            <a:pPr marL="609585" indent="-406390">
              <a:buSzPts val="1200"/>
              <a:buChar char="●"/>
            </a:pPr>
            <a:r>
              <a:rPr lang="en-US" sz="1600" dirty="0"/>
              <a:t>90% diversion of municipal solid waste from landfill</a:t>
            </a:r>
            <a:endParaRPr sz="2400" b="1" dirty="0"/>
          </a:p>
          <a:p>
            <a:endParaRPr sz="2400" dirty="0"/>
          </a:p>
        </p:txBody>
      </p:sp>
      <p:sp>
        <p:nvSpPr>
          <p:cNvPr id="405" name="Google Shape;405;p60"/>
          <p:cNvSpPr txBox="1"/>
          <p:nvPr/>
        </p:nvSpPr>
        <p:spPr>
          <a:xfrm>
            <a:off x="8251700" y="1015519"/>
            <a:ext cx="3586800" cy="667600"/>
          </a:xfrm>
          <a:prstGeom prst="rect">
            <a:avLst/>
          </a:prstGeom>
          <a:noFill/>
          <a:ln>
            <a:noFill/>
          </a:ln>
        </p:spPr>
        <p:txBody>
          <a:bodyPr spcFirstLastPara="1" wrap="square" lIns="121900" tIns="121900" rIns="121900" bIns="121900" anchor="t" anchorCtr="0">
            <a:noAutofit/>
          </a:bodyPr>
          <a:lstStyle/>
          <a:p>
            <a:pPr algn="ctr"/>
            <a:r>
              <a:rPr lang="en-US" sz="2400" b="1" u="sng" dirty="0"/>
              <a:t>Foam Ban</a:t>
            </a:r>
          </a:p>
          <a:p>
            <a:pPr algn="ctr"/>
            <a:endParaRPr sz="2400" b="1" u="sng" dirty="0"/>
          </a:p>
          <a:p>
            <a:pPr marL="609585" indent="-406390">
              <a:buSzPts val="1200"/>
              <a:buChar char="●"/>
            </a:pPr>
            <a:r>
              <a:rPr lang="en-US" sz="1600" dirty="0"/>
              <a:t>By 2018, no foam shall be used in food service facilities for takeaway containers.</a:t>
            </a:r>
            <a:endParaRPr sz="1600" dirty="0"/>
          </a:p>
          <a:p>
            <a:pPr marL="609585" indent="-406390">
              <a:buSzPts val="1200"/>
              <a:buChar char="●"/>
            </a:pPr>
            <a:r>
              <a:rPr lang="en-US" sz="1600" dirty="0"/>
              <a:t>By 2020, prohibit the sale, procurement or distribution of foam other than that utilized for laboratory supply or medical packaging and products.</a:t>
            </a:r>
            <a:endParaRPr sz="1600" dirty="0"/>
          </a:p>
          <a:p>
            <a:endParaRPr sz="2400" dirty="0"/>
          </a:p>
        </p:txBody>
      </p:sp>
      <p:cxnSp>
        <p:nvCxnSpPr>
          <p:cNvPr id="406" name="Google Shape;406;p60"/>
          <p:cNvCxnSpPr/>
          <p:nvPr/>
        </p:nvCxnSpPr>
        <p:spPr>
          <a:xfrm>
            <a:off x="4511133" y="1709067"/>
            <a:ext cx="0" cy="444160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60"/>
          <p:cNvCxnSpPr/>
          <p:nvPr/>
        </p:nvCxnSpPr>
        <p:spPr>
          <a:xfrm>
            <a:off x="8251700" y="1709067"/>
            <a:ext cx="0" cy="4441600"/>
          </a:xfrm>
          <a:prstGeom prst="straightConnector1">
            <a:avLst/>
          </a:prstGeom>
          <a:noFill/>
          <a:ln w="9525" cap="flat" cmpd="sng">
            <a:solidFill>
              <a:schemeClr val="dk2"/>
            </a:solidFill>
            <a:prstDash val="solid"/>
            <a:round/>
            <a:headEnd type="none" w="med" len="med"/>
            <a:tailEnd type="none" w="med" len="med"/>
          </a:ln>
        </p:spPr>
      </p:cxnSp>
      <p:pic>
        <p:nvPicPr>
          <p:cNvPr id="408" name="Google Shape;408;p60"/>
          <p:cNvPicPr preferRelativeResize="0"/>
          <p:nvPr/>
        </p:nvPicPr>
        <p:blipFill rotWithShape="1">
          <a:blip r:embed="rId3">
            <a:alphaModFix/>
          </a:blip>
          <a:srcRect/>
          <a:stretch/>
        </p:blipFill>
        <p:spPr>
          <a:xfrm>
            <a:off x="1410731" y="3641910"/>
            <a:ext cx="2020339" cy="3030546"/>
          </a:xfrm>
          <a:prstGeom prst="rect">
            <a:avLst/>
          </a:prstGeom>
          <a:noFill/>
          <a:ln>
            <a:noFill/>
          </a:ln>
        </p:spPr>
      </p:pic>
      <p:pic>
        <p:nvPicPr>
          <p:cNvPr id="409" name="Google Shape;409;p60"/>
          <p:cNvPicPr preferRelativeResize="0"/>
          <p:nvPr/>
        </p:nvPicPr>
        <p:blipFill>
          <a:blip r:embed="rId4">
            <a:alphaModFix/>
          </a:blip>
          <a:stretch>
            <a:fillRect/>
          </a:stretch>
        </p:blipFill>
        <p:spPr>
          <a:xfrm>
            <a:off x="5231025" y="2619213"/>
            <a:ext cx="2369517" cy="3554276"/>
          </a:xfrm>
          <a:prstGeom prst="rect">
            <a:avLst/>
          </a:prstGeom>
          <a:noFill/>
          <a:ln>
            <a:noFill/>
          </a:ln>
        </p:spPr>
      </p:pic>
    </p:spTree>
    <p:extLst>
      <p:ext uri="{BB962C8B-B14F-4D97-AF65-F5344CB8AC3E}">
        <p14:creationId xmlns:p14="http://schemas.microsoft.com/office/powerpoint/2010/main" val="1526736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61"/>
          <p:cNvPicPr preferRelativeResize="0"/>
          <p:nvPr/>
        </p:nvPicPr>
        <p:blipFill>
          <a:blip r:embed="rId3">
            <a:alphaModFix/>
          </a:blip>
          <a:stretch>
            <a:fillRect/>
          </a:stretch>
        </p:blipFill>
        <p:spPr>
          <a:xfrm>
            <a:off x="749018" y="0"/>
            <a:ext cx="10693964" cy="6807214"/>
          </a:xfrm>
          <a:prstGeom prst="rect">
            <a:avLst/>
          </a:prstGeom>
          <a:noFill/>
          <a:ln>
            <a:noFill/>
          </a:ln>
        </p:spPr>
      </p:pic>
    </p:spTree>
    <p:extLst>
      <p:ext uri="{BB962C8B-B14F-4D97-AF65-F5344CB8AC3E}">
        <p14:creationId xmlns:p14="http://schemas.microsoft.com/office/powerpoint/2010/main" val="3711684102"/>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2"/>
          <p:cNvPicPr preferRelativeResize="0"/>
          <p:nvPr/>
        </p:nvPicPr>
        <p:blipFill>
          <a:blip r:embed="rId3">
            <a:alphaModFix/>
          </a:blip>
          <a:stretch>
            <a:fillRect/>
          </a:stretch>
        </p:blipFill>
        <p:spPr>
          <a:xfrm>
            <a:off x="1162705" y="143200"/>
            <a:ext cx="9866608" cy="6571600"/>
          </a:xfrm>
          <a:prstGeom prst="rect">
            <a:avLst/>
          </a:prstGeom>
          <a:noFill/>
          <a:ln>
            <a:noFill/>
          </a:ln>
        </p:spPr>
      </p:pic>
    </p:spTree>
    <p:extLst>
      <p:ext uri="{BB962C8B-B14F-4D97-AF65-F5344CB8AC3E}">
        <p14:creationId xmlns:p14="http://schemas.microsoft.com/office/powerpoint/2010/main" val="2072329970"/>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3"/>
          <p:cNvSpPr txBox="1">
            <a:spLocks noGrp="1"/>
          </p:cNvSpPr>
          <p:nvPr>
            <p:ph type="title"/>
          </p:nvPr>
        </p:nvSpPr>
        <p:spPr>
          <a:xfrm>
            <a:off x="296033" y="203185"/>
            <a:ext cx="4170000" cy="2438800"/>
          </a:xfrm>
          <a:prstGeom prst="rect">
            <a:avLst/>
          </a:prstGeom>
          <a:noFill/>
          <a:ln>
            <a:noFill/>
          </a:ln>
        </p:spPr>
        <p:txBody>
          <a:bodyPr spcFirstLastPara="1" vert="horz" wrap="square" lIns="121900" tIns="121900" rIns="121900" bIns="121900" rtlCol="0" anchor="t" anchorCtr="0">
            <a:noAutofit/>
          </a:bodyPr>
          <a:lstStyle/>
          <a:p>
            <a:r>
              <a:rPr lang="en-US" b="1" dirty="0">
                <a:latin typeface="+mn-lt"/>
                <a:ea typeface="Arial"/>
                <a:cs typeface="Arial"/>
                <a:sym typeface="Arial"/>
              </a:rPr>
              <a:t>Zero Waste</a:t>
            </a:r>
            <a:endParaRPr dirty="0">
              <a:latin typeface="+mn-lt"/>
              <a:ea typeface="Arial"/>
              <a:cs typeface="Arial"/>
              <a:sym typeface="Arial"/>
            </a:endParaRPr>
          </a:p>
        </p:txBody>
      </p:sp>
      <p:sp>
        <p:nvSpPr>
          <p:cNvPr id="427" name="Google Shape;427;p63"/>
          <p:cNvSpPr txBox="1">
            <a:spLocks noGrp="1"/>
          </p:cNvSpPr>
          <p:nvPr>
            <p:ph type="body" idx="1"/>
          </p:nvPr>
        </p:nvSpPr>
        <p:spPr>
          <a:xfrm>
            <a:off x="83020" y="1225400"/>
            <a:ext cx="4596025" cy="4945600"/>
          </a:xfrm>
          <a:prstGeom prst="rect">
            <a:avLst/>
          </a:prstGeom>
        </p:spPr>
        <p:txBody>
          <a:bodyPr spcFirstLastPara="1" vert="horz" wrap="square" lIns="121900" tIns="121900" rIns="121900" bIns="121900" rtlCol="0" anchor="t" anchorCtr="0">
            <a:noAutofit/>
          </a:bodyPr>
          <a:lstStyle/>
          <a:p>
            <a:pPr indent="-423323">
              <a:buClr>
                <a:srgbClr val="FFFFFF"/>
              </a:buClr>
              <a:buSzPts val="1400"/>
              <a:buFont typeface="Arial"/>
              <a:buChar char="●"/>
            </a:pPr>
            <a:r>
              <a:rPr lang="en-US" sz="2000" dirty="0">
                <a:solidFill>
                  <a:srgbClr val="FFFFFF"/>
                </a:solidFill>
                <a:ea typeface="Arial"/>
                <a:cs typeface="Arial"/>
                <a:sym typeface="Arial"/>
              </a:rPr>
              <a:t>University-wide working group and plan</a:t>
            </a:r>
          </a:p>
          <a:p>
            <a:pPr marL="186262" indent="0">
              <a:buClr>
                <a:srgbClr val="FFFFFF"/>
              </a:buClr>
              <a:buSzPts val="1400"/>
              <a:buNone/>
            </a:pPr>
            <a:endParaRPr lang="en-US" sz="2000" dirty="0">
              <a:solidFill>
                <a:srgbClr val="FFFFFF"/>
              </a:solidFill>
              <a:ea typeface="Arial"/>
              <a:cs typeface="Arial"/>
              <a:sym typeface="Arial"/>
            </a:endParaRPr>
          </a:p>
          <a:p>
            <a:pPr indent="-423323">
              <a:buClr>
                <a:srgbClr val="FFFFFF"/>
              </a:buClr>
              <a:buSzPts val="1400"/>
              <a:buFont typeface="Arial"/>
              <a:buChar char="●"/>
            </a:pPr>
            <a:r>
              <a:rPr lang="en-US" sz="2000" dirty="0">
                <a:solidFill>
                  <a:srgbClr val="FFFFFF"/>
                </a:solidFill>
                <a:ea typeface="Arial"/>
                <a:cs typeface="Arial"/>
                <a:sym typeface="Arial"/>
              </a:rPr>
              <a:t>Reduction and reuse</a:t>
            </a:r>
            <a:endParaRPr sz="2000" dirty="0">
              <a:solidFill>
                <a:srgbClr val="FFFFFF"/>
              </a:solidFill>
              <a:ea typeface="Arial"/>
              <a:cs typeface="Arial"/>
              <a:sym typeface="Arial"/>
            </a:endParaRPr>
          </a:p>
          <a:p>
            <a:pPr marL="0" indent="0">
              <a:buNone/>
            </a:pPr>
            <a:endParaRPr sz="2000" dirty="0">
              <a:solidFill>
                <a:srgbClr val="FFFFFF"/>
              </a:solidFill>
              <a:ea typeface="Arial"/>
              <a:cs typeface="Arial"/>
              <a:sym typeface="Arial"/>
            </a:endParaRPr>
          </a:p>
          <a:p>
            <a:pPr indent="-423323">
              <a:buClr>
                <a:srgbClr val="FFFFFF"/>
              </a:buClr>
              <a:buSzPts val="1400"/>
              <a:buFont typeface="Arial"/>
              <a:buChar char="●"/>
            </a:pPr>
            <a:r>
              <a:rPr lang="en-US" sz="2000" dirty="0">
                <a:solidFill>
                  <a:srgbClr val="FFFFFF"/>
                </a:solidFill>
                <a:ea typeface="Arial"/>
                <a:cs typeface="Arial"/>
                <a:sym typeface="Arial"/>
              </a:rPr>
              <a:t>New hauler</a:t>
            </a:r>
            <a:endParaRPr sz="2000" dirty="0">
              <a:solidFill>
                <a:srgbClr val="FFFFFF"/>
              </a:solidFill>
              <a:ea typeface="Arial"/>
              <a:cs typeface="Arial"/>
              <a:sym typeface="Arial"/>
            </a:endParaRPr>
          </a:p>
          <a:p>
            <a:pPr marL="0" indent="0">
              <a:buNone/>
            </a:pPr>
            <a:endParaRPr sz="2000" dirty="0">
              <a:solidFill>
                <a:srgbClr val="FFFFFF"/>
              </a:solidFill>
              <a:ea typeface="Arial"/>
              <a:cs typeface="Arial"/>
              <a:sym typeface="Arial"/>
            </a:endParaRPr>
          </a:p>
          <a:p>
            <a:pPr indent="-423323">
              <a:buClr>
                <a:srgbClr val="FFFFFF"/>
              </a:buClr>
              <a:buSzPts val="1400"/>
              <a:buFont typeface="Arial"/>
              <a:buChar char="●"/>
            </a:pPr>
            <a:r>
              <a:rPr lang="en-US" sz="2000" dirty="0">
                <a:solidFill>
                  <a:srgbClr val="FFFFFF"/>
                </a:solidFill>
                <a:ea typeface="Arial"/>
                <a:cs typeface="Arial"/>
                <a:sym typeface="Arial"/>
              </a:rPr>
              <a:t>Standardized colors and signage</a:t>
            </a:r>
            <a:endParaRPr sz="2000" dirty="0">
              <a:solidFill>
                <a:srgbClr val="FFFFFF"/>
              </a:solidFill>
              <a:ea typeface="Arial"/>
              <a:cs typeface="Arial"/>
              <a:sym typeface="Arial"/>
            </a:endParaRPr>
          </a:p>
          <a:p>
            <a:pPr marL="0" indent="0">
              <a:buNone/>
            </a:pPr>
            <a:endParaRPr sz="2000" dirty="0">
              <a:solidFill>
                <a:srgbClr val="FFFFFF"/>
              </a:solidFill>
              <a:ea typeface="Arial"/>
              <a:cs typeface="Arial"/>
              <a:sym typeface="Arial"/>
            </a:endParaRPr>
          </a:p>
          <a:p>
            <a:pPr indent="-423323">
              <a:buClr>
                <a:srgbClr val="FFFFFF"/>
              </a:buClr>
              <a:buSzPts val="1400"/>
              <a:buFont typeface="Arial"/>
              <a:buChar char="●"/>
            </a:pPr>
            <a:r>
              <a:rPr lang="en-US" sz="2000" dirty="0">
                <a:solidFill>
                  <a:srgbClr val="FFFFFF"/>
                </a:solidFill>
                <a:ea typeface="Arial"/>
                <a:cs typeface="Arial"/>
                <a:sym typeface="Arial"/>
              </a:rPr>
              <a:t>Training, education and outreach</a:t>
            </a:r>
            <a:endParaRPr sz="2000" dirty="0">
              <a:solidFill>
                <a:srgbClr val="FFFFFF"/>
              </a:solidFill>
              <a:ea typeface="Arial"/>
              <a:cs typeface="Arial"/>
              <a:sym typeface="Arial"/>
            </a:endParaRPr>
          </a:p>
          <a:p>
            <a:pPr marL="0" indent="0">
              <a:buNone/>
            </a:pPr>
            <a:endParaRPr sz="2000" dirty="0">
              <a:solidFill>
                <a:srgbClr val="FFFFFF"/>
              </a:solidFill>
              <a:ea typeface="Arial"/>
              <a:cs typeface="Arial"/>
              <a:sym typeface="Arial"/>
            </a:endParaRPr>
          </a:p>
          <a:p>
            <a:pPr indent="-423323">
              <a:buClr>
                <a:srgbClr val="FFFFFF"/>
              </a:buClr>
              <a:buSzPts val="1400"/>
              <a:buFont typeface="Arial"/>
              <a:buChar char="●"/>
            </a:pPr>
            <a:r>
              <a:rPr lang="en-US" sz="2000" dirty="0">
                <a:solidFill>
                  <a:srgbClr val="FFFFFF"/>
                </a:solidFill>
                <a:ea typeface="Arial"/>
                <a:cs typeface="Arial"/>
                <a:sym typeface="Arial"/>
              </a:rPr>
              <a:t>New: green event standards, composting, etc.</a:t>
            </a:r>
            <a:endParaRPr sz="2000" dirty="0">
              <a:solidFill>
                <a:srgbClr val="FFFFFF"/>
              </a:solidFill>
              <a:ea typeface="Arial"/>
              <a:cs typeface="Arial"/>
              <a:sym typeface="Arial"/>
            </a:endParaRPr>
          </a:p>
        </p:txBody>
      </p:sp>
      <p:pic>
        <p:nvPicPr>
          <p:cNvPr id="428" name="Google Shape;428;p63"/>
          <p:cNvPicPr preferRelativeResize="0"/>
          <p:nvPr/>
        </p:nvPicPr>
        <p:blipFill>
          <a:blip r:embed="rId3">
            <a:alphaModFix/>
          </a:blip>
          <a:stretch>
            <a:fillRect/>
          </a:stretch>
        </p:blipFill>
        <p:spPr>
          <a:xfrm>
            <a:off x="5494333" y="203200"/>
            <a:ext cx="2621267" cy="3495000"/>
          </a:xfrm>
          <a:prstGeom prst="rect">
            <a:avLst/>
          </a:prstGeom>
          <a:noFill/>
          <a:ln>
            <a:noFill/>
          </a:ln>
        </p:spPr>
      </p:pic>
      <p:pic>
        <p:nvPicPr>
          <p:cNvPr id="429" name="Google Shape;429;p63"/>
          <p:cNvPicPr preferRelativeResize="0"/>
          <p:nvPr/>
        </p:nvPicPr>
        <p:blipFill>
          <a:blip r:embed="rId4">
            <a:alphaModFix/>
          </a:blip>
          <a:stretch>
            <a:fillRect/>
          </a:stretch>
        </p:blipFill>
        <p:spPr>
          <a:xfrm>
            <a:off x="8966300" y="203185"/>
            <a:ext cx="2621267" cy="3495036"/>
          </a:xfrm>
          <a:prstGeom prst="rect">
            <a:avLst/>
          </a:prstGeom>
          <a:noFill/>
          <a:ln>
            <a:noFill/>
          </a:ln>
        </p:spPr>
      </p:pic>
      <p:pic>
        <p:nvPicPr>
          <p:cNvPr id="430" name="Google Shape;430;p63"/>
          <p:cNvPicPr preferRelativeResize="0"/>
          <p:nvPr/>
        </p:nvPicPr>
        <p:blipFill>
          <a:blip r:embed="rId5">
            <a:alphaModFix/>
          </a:blip>
          <a:stretch>
            <a:fillRect/>
          </a:stretch>
        </p:blipFill>
        <p:spPr>
          <a:xfrm>
            <a:off x="8472367" y="3891384"/>
            <a:ext cx="3469084" cy="2601833"/>
          </a:xfrm>
          <a:prstGeom prst="rect">
            <a:avLst/>
          </a:prstGeom>
          <a:noFill/>
          <a:ln>
            <a:noFill/>
          </a:ln>
        </p:spPr>
      </p:pic>
      <p:pic>
        <p:nvPicPr>
          <p:cNvPr id="431" name="Google Shape;431;p63"/>
          <p:cNvPicPr preferRelativeResize="0"/>
          <p:nvPr/>
        </p:nvPicPr>
        <p:blipFill>
          <a:blip r:embed="rId6">
            <a:alphaModFix/>
          </a:blip>
          <a:stretch>
            <a:fillRect/>
          </a:stretch>
        </p:blipFill>
        <p:spPr>
          <a:xfrm>
            <a:off x="5399101" y="3965170"/>
            <a:ext cx="2573100" cy="2573100"/>
          </a:xfrm>
          <a:prstGeom prst="rect">
            <a:avLst/>
          </a:prstGeom>
          <a:noFill/>
          <a:ln>
            <a:noFill/>
          </a:ln>
        </p:spPr>
      </p:pic>
    </p:spTree>
    <p:extLst>
      <p:ext uri="{BB962C8B-B14F-4D97-AF65-F5344CB8AC3E}">
        <p14:creationId xmlns:p14="http://schemas.microsoft.com/office/powerpoint/2010/main" val="364739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F19F-1B91-7046-A23D-26C8C75101B8}"/>
              </a:ext>
            </a:extLst>
          </p:cNvPr>
          <p:cNvSpPr>
            <a:spLocks noGrp="1"/>
          </p:cNvSpPr>
          <p:nvPr>
            <p:ph type="title"/>
          </p:nvPr>
        </p:nvSpPr>
        <p:spPr>
          <a:xfrm>
            <a:off x="447440" y="911940"/>
            <a:ext cx="4170000" cy="2438800"/>
          </a:xfrm>
        </p:spPr>
        <p:txBody>
          <a:bodyPr/>
          <a:lstStyle/>
          <a:p>
            <a:pPr algn="ctr"/>
            <a:r>
              <a:rPr lang="en-US" sz="5867" b="1" dirty="0">
                <a:latin typeface="+mn-lt"/>
              </a:rPr>
              <a:t>….but we need </a:t>
            </a:r>
            <a:r>
              <a:rPr lang="en-US" sz="5867" b="1" i="1" dirty="0">
                <a:latin typeface="+mn-lt"/>
              </a:rPr>
              <a:t>YOUR</a:t>
            </a:r>
            <a:r>
              <a:rPr lang="en-US" sz="5867" b="1" dirty="0">
                <a:latin typeface="+mn-lt"/>
              </a:rPr>
              <a:t> help to meet our goals!</a:t>
            </a:r>
          </a:p>
        </p:txBody>
      </p:sp>
      <p:sp>
        <p:nvSpPr>
          <p:cNvPr id="4" name="TextBox 3">
            <a:extLst>
              <a:ext uri="{FF2B5EF4-FFF2-40B4-BE49-F238E27FC236}">
                <a16:creationId xmlns:a16="http://schemas.microsoft.com/office/drawing/2014/main" id="{2906AD79-E6A2-1746-BE2E-D50FC1B97106}"/>
              </a:ext>
            </a:extLst>
          </p:cNvPr>
          <p:cNvSpPr txBox="1"/>
          <p:nvPr/>
        </p:nvSpPr>
        <p:spPr>
          <a:xfrm>
            <a:off x="5247861" y="193081"/>
            <a:ext cx="6785112" cy="6659259"/>
          </a:xfrm>
          <a:prstGeom prst="rect">
            <a:avLst/>
          </a:prstGeom>
          <a:noFill/>
        </p:spPr>
        <p:txBody>
          <a:bodyPr wrap="square" rtlCol="0">
            <a:spAutoFit/>
          </a:bodyPr>
          <a:lstStyle/>
          <a:p>
            <a:pPr marL="380990" indent="-380990">
              <a:buFont typeface="Arial" panose="020B0604020202020204" pitchFamily="34" charset="0"/>
              <a:buChar char="•"/>
            </a:pPr>
            <a:r>
              <a:rPr lang="en-US" sz="2667" dirty="0"/>
              <a:t>Carpool, bike, walk and take transit</a:t>
            </a:r>
          </a:p>
          <a:p>
            <a:pPr marL="380990" indent="-380990">
              <a:buFont typeface="Arial" panose="020B0604020202020204" pitchFamily="34" charset="0"/>
              <a:buChar char="•"/>
            </a:pPr>
            <a:r>
              <a:rPr lang="en-US" sz="2667" dirty="0"/>
              <a:t>Drive an electric vehicle</a:t>
            </a:r>
          </a:p>
          <a:p>
            <a:pPr marL="380990" indent="-380990">
              <a:buFont typeface="Arial" panose="020B0604020202020204" pitchFamily="34" charset="0"/>
              <a:buChar char="•"/>
            </a:pPr>
            <a:r>
              <a:rPr lang="en-US" sz="2667" dirty="0"/>
              <a:t>Follow @</a:t>
            </a:r>
            <a:r>
              <a:rPr lang="en-US" sz="2667" dirty="0" err="1"/>
              <a:t>SustainUCSD</a:t>
            </a:r>
            <a:r>
              <a:rPr lang="en-US" sz="2667" dirty="0"/>
              <a:t> on social media</a:t>
            </a:r>
          </a:p>
          <a:p>
            <a:pPr marL="380990" indent="-380990">
              <a:buFont typeface="Arial" panose="020B0604020202020204" pitchFamily="34" charset="0"/>
              <a:buChar char="•"/>
            </a:pPr>
            <a:r>
              <a:rPr lang="en-US" sz="2667" dirty="0"/>
              <a:t>Give up meat once/week</a:t>
            </a:r>
          </a:p>
          <a:p>
            <a:pPr marL="380990" indent="-380990">
              <a:buFont typeface="Arial" panose="020B0604020202020204" pitchFamily="34" charset="0"/>
              <a:buChar char="•"/>
            </a:pPr>
            <a:r>
              <a:rPr lang="en-US" sz="2667" dirty="0"/>
              <a:t>Green your office and lab</a:t>
            </a:r>
          </a:p>
          <a:p>
            <a:pPr marL="380990" indent="-380990">
              <a:buFont typeface="Arial" panose="020B0604020202020204" pitchFamily="34" charset="0"/>
              <a:buChar char="•"/>
            </a:pPr>
            <a:r>
              <a:rPr lang="en-US" sz="2667" dirty="0"/>
              <a:t>Go digital and print smart</a:t>
            </a:r>
          </a:p>
          <a:p>
            <a:pPr marL="380990" indent="-380990">
              <a:buFont typeface="Arial" panose="020B0604020202020204" pitchFamily="34" charset="0"/>
              <a:buChar char="•"/>
            </a:pPr>
            <a:r>
              <a:rPr lang="en-US" sz="2667" dirty="0"/>
              <a:t>Host a green event</a:t>
            </a:r>
          </a:p>
          <a:p>
            <a:pPr marL="380990" indent="-380990">
              <a:buFont typeface="Arial" panose="020B0604020202020204" pitchFamily="34" charset="0"/>
              <a:buChar char="•"/>
            </a:pPr>
            <a:r>
              <a:rPr lang="en-US" sz="2667" dirty="0"/>
              <a:t>Recycle</a:t>
            </a:r>
          </a:p>
          <a:p>
            <a:pPr marL="380990" indent="-380990">
              <a:buFont typeface="Arial" panose="020B0604020202020204" pitchFamily="34" charset="0"/>
              <a:buChar char="•"/>
            </a:pPr>
            <a:r>
              <a:rPr lang="en-US" sz="2667" dirty="0"/>
              <a:t>Report water leaks</a:t>
            </a:r>
          </a:p>
          <a:p>
            <a:pPr marL="380990" indent="-380990">
              <a:buFont typeface="Arial" panose="020B0604020202020204" pitchFamily="34" charset="0"/>
              <a:buChar char="•"/>
            </a:pPr>
            <a:r>
              <a:rPr lang="en-US" sz="2667" dirty="0">
                <a:hlinkClick r:id="rId2"/>
              </a:rPr>
              <a:t>Sign up</a:t>
            </a:r>
            <a:r>
              <a:rPr lang="en-US" sz="2667" dirty="0"/>
              <a:t> for the Sustainability newsletter</a:t>
            </a:r>
          </a:p>
          <a:p>
            <a:pPr marL="380990" indent="-380990">
              <a:buFont typeface="Arial" panose="020B0604020202020204" pitchFamily="34" charset="0"/>
              <a:buChar char="•"/>
            </a:pPr>
            <a:r>
              <a:rPr lang="en-US" sz="2667" dirty="0"/>
              <a:t>Turn off and unplug</a:t>
            </a:r>
          </a:p>
          <a:p>
            <a:pPr marL="380990" indent="-380990">
              <a:buFont typeface="Arial" panose="020B0604020202020204" pitchFamily="34" charset="0"/>
              <a:buChar char="•"/>
            </a:pPr>
            <a:r>
              <a:rPr lang="en-US" sz="2667" dirty="0"/>
              <a:t>Use reusables (mugs, water bottles, utensils, etc.)</a:t>
            </a:r>
          </a:p>
          <a:p>
            <a:pPr marL="380990" indent="-380990">
              <a:buFont typeface="Arial" panose="020B0604020202020204" pitchFamily="34" charset="0"/>
              <a:buChar char="•"/>
            </a:pPr>
            <a:r>
              <a:rPr lang="en-US" sz="2667" dirty="0"/>
              <a:t>Use Surplus Sales</a:t>
            </a:r>
          </a:p>
          <a:p>
            <a:pPr marL="380990" indent="-380990">
              <a:buFont typeface="Arial" panose="020B0604020202020204" pitchFamily="34" charset="0"/>
              <a:buChar char="•"/>
            </a:pPr>
            <a:r>
              <a:rPr lang="en-US" sz="2667" dirty="0"/>
              <a:t>Visit the Sustainability Resource Center</a:t>
            </a:r>
          </a:p>
          <a:p>
            <a:pPr marL="380990" indent="-380990">
              <a:buFont typeface="Arial" panose="020B0604020202020204" pitchFamily="34" charset="0"/>
              <a:buChar char="•"/>
            </a:pPr>
            <a:endParaRPr lang="en-US" sz="2667" dirty="0"/>
          </a:p>
        </p:txBody>
      </p:sp>
    </p:spTree>
    <p:extLst>
      <p:ext uri="{BB962C8B-B14F-4D97-AF65-F5344CB8AC3E}">
        <p14:creationId xmlns:p14="http://schemas.microsoft.com/office/powerpoint/2010/main" val="2983498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p:nvPr/>
        </p:nvSpPr>
        <p:spPr>
          <a:xfrm>
            <a:off x="9133" y="9133"/>
            <a:ext cx="3100800" cy="2862800"/>
          </a:xfrm>
          <a:prstGeom prst="halfFrame">
            <a:avLst>
              <a:gd name="adj1" fmla="val 33333"/>
              <a:gd name="adj2" fmla="val 33333"/>
            </a:avLst>
          </a:prstGeom>
          <a:solidFill>
            <a:srgbClr val="9999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3" name="Google Shape;263;p46"/>
          <p:cNvSpPr/>
          <p:nvPr/>
        </p:nvSpPr>
        <p:spPr>
          <a:xfrm rot="10800000">
            <a:off x="9091200" y="3995200"/>
            <a:ext cx="3100800" cy="2862800"/>
          </a:xfrm>
          <a:prstGeom prst="halfFrame">
            <a:avLst>
              <a:gd name="adj1" fmla="val 33333"/>
              <a:gd name="adj2" fmla="val 33333"/>
            </a:avLst>
          </a:prstGeom>
          <a:solidFill>
            <a:srgbClr val="9999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4" name="Google Shape;264;p46"/>
          <p:cNvSpPr/>
          <p:nvPr/>
        </p:nvSpPr>
        <p:spPr>
          <a:xfrm rot="5400000">
            <a:off x="9210200" y="119000"/>
            <a:ext cx="3100800" cy="2862800"/>
          </a:xfrm>
          <a:prstGeom prst="halfFrame">
            <a:avLst>
              <a:gd name="adj1" fmla="val 33333"/>
              <a:gd name="adj2" fmla="val 33333"/>
            </a:avLst>
          </a:prstGeom>
          <a:solidFill>
            <a:srgbClr val="9999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5" name="Google Shape;265;p46"/>
          <p:cNvSpPr/>
          <p:nvPr/>
        </p:nvSpPr>
        <p:spPr>
          <a:xfrm rot="-5400000">
            <a:off x="-109867" y="3876200"/>
            <a:ext cx="3100800" cy="2862800"/>
          </a:xfrm>
          <a:prstGeom prst="halfFrame">
            <a:avLst>
              <a:gd name="adj1" fmla="val 33333"/>
              <a:gd name="adj2" fmla="val 33333"/>
            </a:avLst>
          </a:prstGeom>
          <a:solidFill>
            <a:srgbClr val="9999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66" name="Google Shape;266;p46"/>
          <p:cNvPicPr preferRelativeResize="0"/>
          <p:nvPr/>
        </p:nvPicPr>
        <p:blipFill>
          <a:blip r:embed="rId3">
            <a:alphaModFix/>
          </a:blip>
          <a:stretch>
            <a:fillRect/>
          </a:stretch>
        </p:blipFill>
        <p:spPr>
          <a:xfrm>
            <a:off x="5784265" y="203907"/>
            <a:ext cx="3008633" cy="1229900"/>
          </a:xfrm>
          <a:prstGeom prst="rect">
            <a:avLst/>
          </a:prstGeom>
          <a:noFill/>
          <a:ln>
            <a:noFill/>
          </a:ln>
        </p:spPr>
      </p:pic>
      <p:pic>
        <p:nvPicPr>
          <p:cNvPr id="267" name="Google Shape;267;p46"/>
          <p:cNvPicPr preferRelativeResize="0"/>
          <p:nvPr/>
        </p:nvPicPr>
        <p:blipFill>
          <a:blip r:embed="rId4">
            <a:alphaModFix/>
          </a:blip>
          <a:stretch>
            <a:fillRect/>
          </a:stretch>
        </p:blipFill>
        <p:spPr>
          <a:xfrm>
            <a:off x="9036267" y="1106457"/>
            <a:ext cx="1976367" cy="1990444"/>
          </a:xfrm>
          <a:prstGeom prst="rect">
            <a:avLst/>
          </a:prstGeom>
          <a:noFill/>
          <a:ln>
            <a:noFill/>
          </a:ln>
        </p:spPr>
      </p:pic>
      <p:pic>
        <p:nvPicPr>
          <p:cNvPr id="268" name="Google Shape;268;p46"/>
          <p:cNvPicPr preferRelativeResize="0"/>
          <p:nvPr/>
        </p:nvPicPr>
        <p:blipFill>
          <a:blip r:embed="rId5">
            <a:alphaModFix/>
          </a:blip>
          <a:stretch>
            <a:fillRect/>
          </a:stretch>
        </p:blipFill>
        <p:spPr>
          <a:xfrm>
            <a:off x="8942885" y="3505917"/>
            <a:ext cx="2069767" cy="2069767"/>
          </a:xfrm>
          <a:prstGeom prst="rect">
            <a:avLst/>
          </a:prstGeom>
          <a:noFill/>
          <a:ln>
            <a:noFill/>
          </a:ln>
        </p:spPr>
      </p:pic>
      <p:pic>
        <p:nvPicPr>
          <p:cNvPr id="269" name="Google Shape;269;p46"/>
          <p:cNvPicPr preferRelativeResize="0"/>
          <p:nvPr/>
        </p:nvPicPr>
        <p:blipFill rotWithShape="1">
          <a:blip r:embed="rId6">
            <a:alphaModFix/>
          </a:blip>
          <a:srcRect l="4603" t="6211" r="14777" b="18775"/>
          <a:stretch/>
        </p:blipFill>
        <p:spPr>
          <a:xfrm>
            <a:off x="6588767" y="5237328"/>
            <a:ext cx="2204131" cy="1332080"/>
          </a:xfrm>
          <a:prstGeom prst="rect">
            <a:avLst/>
          </a:prstGeom>
          <a:noFill/>
          <a:ln>
            <a:noFill/>
          </a:ln>
        </p:spPr>
      </p:pic>
      <p:pic>
        <p:nvPicPr>
          <p:cNvPr id="270" name="Google Shape;270;p46"/>
          <p:cNvPicPr preferRelativeResize="0"/>
          <p:nvPr/>
        </p:nvPicPr>
        <p:blipFill>
          <a:blip r:embed="rId7">
            <a:alphaModFix/>
          </a:blip>
          <a:stretch>
            <a:fillRect/>
          </a:stretch>
        </p:blipFill>
        <p:spPr>
          <a:xfrm>
            <a:off x="6688573" y="1662835"/>
            <a:ext cx="2149892" cy="2149892"/>
          </a:xfrm>
          <a:prstGeom prst="rect">
            <a:avLst/>
          </a:prstGeom>
          <a:noFill/>
          <a:ln>
            <a:noFill/>
          </a:ln>
        </p:spPr>
      </p:pic>
      <p:pic>
        <p:nvPicPr>
          <p:cNvPr id="271" name="Google Shape;271;p46"/>
          <p:cNvPicPr preferRelativeResize="0"/>
          <p:nvPr/>
        </p:nvPicPr>
        <p:blipFill>
          <a:blip r:embed="rId8">
            <a:alphaModFix/>
          </a:blip>
          <a:stretch>
            <a:fillRect/>
          </a:stretch>
        </p:blipFill>
        <p:spPr>
          <a:xfrm>
            <a:off x="4911770" y="3108020"/>
            <a:ext cx="2204165" cy="2204165"/>
          </a:xfrm>
          <a:prstGeom prst="rect">
            <a:avLst/>
          </a:prstGeom>
          <a:noFill/>
          <a:ln>
            <a:noFill/>
          </a:ln>
        </p:spPr>
      </p:pic>
      <p:pic>
        <p:nvPicPr>
          <p:cNvPr id="272" name="Google Shape;272;p46"/>
          <p:cNvPicPr preferRelativeResize="0"/>
          <p:nvPr/>
        </p:nvPicPr>
        <p:blipFill>
          <a:blip r:embed="rId9">
            <a:alphaModFix/>
          </a:blip>
          <a:stretch>
            <a:fillRect/>
          </a:stretch>
        </p:blipFill>
        <p:spPr>
          <a:xfrm>
            <a:off x="2637956" y="1024159"/>
            <a:ext cx="2606000" cy="1285081"/>
          </a:xfrm>
          <a:prstGeom prst="rect">
            <a:avLst/>
          </a:prstGeom>
          <a:noFill/>
          <a:ln>
            <a:noFill/>
          </a:ln>
        </p:spPr>
      </p:pic>
      <p:pic>
        <p:nvPicPr>
          <p:cNvPr id="273" name="Google Shape;273;p46"/>
          <p:cNvPicPr preferRelativeResize="0"/>
          <p:nvPr/>
        </p:nvPicPr>
        <p:blipFill>
          <a:blip r:embed="rId10">
            <a:alphaModFix/>
          </a:blip>
          <a:stretch>
            <a:fillRect/>
          </a:stretch>
        </p:blipFill>
        <p:spPr>
          <a:xfrm>
            <a:off x="2707637" y="4108201"/>
            <a:ext cx="2204133" cy="2398797"/>
          </a:xfrm>
          <a:prstGeom prst="rect">
            <a:avLst/>
          </a:prstGeom>
          <a:noFill/>
          <a:ln>
            <a:noFill/>
          </a:ln>
        </p:spPr>
      </p:pic>
      <p:grpSp>
        <p:nvGrpSpPr>
          <p:cNvPr id="274" name="Google Shape;274;p46"/>
          <p:cNvGrpSpPr/>
          <p:nvPr/>
        </p:nvGrpSpPr>
        <p:grpSpPr>
          <a:xfrm>
            <a:off x="1458012" y="2445032"/>
            <a:ext cx="3938936" cy="1597157"/>
            <a:chOff x="1093547" y="1833761"/>
            <a:chExt cx="3569687" cy="1562980"/>
          </a:xfrm>
        </p:grpSpPr>
        <p:pic>
          <p:nvPicPr>
            <p:cNvPr id="275" name="Google Shape;275;p46"/>
            <p:cNvPicPr preferRelativeResize="0"/>
            <p:nvPr/>
          </p:nvPicPr>
          <p:blipFill rotWithShape="1">
            <a:blip r:embed="rId11">
              <a:alphaModFix/>
            </a:blip>
            <a:srcRect l="6462" t="18476" r="71584" b="21398"/>
            <a:stretch/>
          </p:blipFill>
          <p:spPr>
            <a:xfrm>
              <a:off x="1093547" y="1833761"/>
              <a:ext cx="1482276" cy="1562980"/>
            </a:xfrm>
            <a:prstGeom prst="rect">
              <a:avLst/>
            </a:prstGeom>
            <a:noFill/>
            <a:ln>
              <a:noFill/>
            </a:ln>
          </p:spPr>
        </p:pic>
        <p:sp>
          <p:nvSpPr>
            <p:cNvPr id="276" name="Google Shape;276;p46"/>
            <p:cNvSpPr txBox="1"/>
            <p:nvPr/>
          </p:nvSpPr>
          <p:spPr>
            <a:xfrm>
              <a:off x="2575833" y="1968415"/>
              <a:ext cx="2087400" cy="1257900"/>
            </a:xfrm>
            <a:prstGeom prst="rect">
              <a:avLst/>
            </a:prstGeom>
            <a:noFill/>
            <a:ln>
              <a:noFill/>
            </a:ln>
          </p:spPr>
          <p:txBody>
            <a:bodyPr spcFirstLastPara="1" wrap="square" lIns="121900" tIns="121900" rIns="121900" bIns="121900" anchor="t" anchorCtr="0">
              <a:noAutofit/>
            </a:bodyPr>
            <a:lstStyle/>
            <a:p>
              <a:r>
                <a:rPr lang="en-US" sz="2400" dirty="0">
                  <a:solidFill>
                    <a:srgbClr val="0B5394"/>
                  </a:solidFill>
                  <a:latin typeface="Oswald"/>
                  <a:ea typeface="Oswald"/>
                  <a:cs typeface="Oswald"/>
                  <a:sym typeface="Oswald"/>
                </a:rPr>
                <a:t>STAFF</a:t>
              </a:r>
              <a:endParaRPr sz="2400" dirty="0">
                <a:solidFill>
                  <a:srgbClr val="0B5394"/>
                </a:solidFill>
                <a:latin typeface="Oswald"/>
                <a:ea typeface="Oswald"/>
                <a:cs typeface="Oswald"/>
                <a:sym typeface="Oswald"/>
              </a:endParaRPr>
            </a:p>
            <a:p>
              <a:r>
                <a:rPr lang="en-US" sz="2400" dirty="0">
                  <a:solidFill>
                    <a:srgbClr val="0B5394"/>
                  </a:solidFill>
                  <a:latin typeface="Oswald"/>
                  <a:ea typeface="Oswald"/>
                  <a:cs typeface="Oswald"/>
                  <a:sym typeface="Oswald"/>
                </a:rPr>
                <a:t>SUSTAINABILITY</a:t>
              </a:r>
              <a:endParaRPr sz="2400" dirty="0">
                <a:solidFill>
                  <a:srgbClr val="0B5394"/>
                </a:solidFill>
                <a:latin typeface="Oswald"/>
                <a:ea typeface="Oswald"/>
                <a:cs typeface="Oswald"/>
                <a:sym typeface="Oswald"/>
              </a:endParaRPr>
            </a:p>
            <a:p>
              <a:r>
                <a:rPr lang="en-US" sz="2400" dirty="0">
                  <a:solidFill>
                    <a:srgbClr val="0B5394"/>
                  </a:solidFill>
                  <a:latin typeface="Oswald"/>
                  <a:ea typeface="Oswald"/>
                  <a:cs typeface="Oswald"/>
                  <a:sym typeface="Oswald"/>
                </a:rPr>
                <a:t>NETWORK</a:t>
              </a:r>
              <a:endParaRPr sz="2400" dirty="0">
                <a:solidFill>
                  <a:srgbClr val="0B5394"/>
                </a:solidFill>
                <a:latin typeface="Oswald"/>
                <a:ea typeface="Oswald"/>
                <a:cs typeface="Oswald"/>
                <a:sym typeface="Oswald"/>
              </a:endParaRPr>
            </a:p>
          </p:txBody>
        </p:sp>
      </p:grpSp>
    </p:spTree>
    <p:extLst>
      <p:ext uri="{BB962C8B-B14F-4D97-AF65-F5344CB8AC3E}">
        <p14:creationId xmlns:p14="http://schemas.microsoft.com/office/powerpoint/2010/main" val="4056525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7"/>
          <p:cNvPicPr preferRelativeResize="0"/>
          <p:nvPr/>
        </p:nvPicPr>
        <p:blipFill rotWithShape="1">
          <a:blip r:embed="rId3">
            <a:alphaModFix/>
          </a:blip>
          <a:srcRect/>
          <a:stretch/>
        </p:blipFill>
        <p:spPr>
          <a:xfrm>
            <a:off x="1890234" y="203201"/>
            <a:ext cx="8328007" cy="6451599"/>
          </a:xfrm>
          <a:prstGeom prst="rect">
            <a:avLst/>
          </a:prstGeom>
          <a:noFill/>
          <a:ln>
            <a:noFill/>
          </a:ln>
        </p:spPr>
      </p:pic>
    </p:spTree>
    <p:extLst>
      <p:ext uri="{BB962C8B-B14F-4D97-AF65-F5344CB8AC3E}">
        <p14:creationId xmlns:p14="http://schemas.microsoft.com/office/powerpoint/2010/main" val="17719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C1F7-B563-BE4D-AF6C-122E05EFF25A}"/>
              </a:ext>
            </a:extLst>
          </p:cNvPr>
          <p:cNvSpPr>
            <a:spLocks noGrp="1"/>
          </p:cNvSpPr>
          <p:nvPr>
            <p:ph type="title"/>
          </p:nvPr>
        </p:nvSpPr>
        <p:spPr>
          <a:xfrm>
            <a:off x="1115296" y="-62321"/>
            <a:ext cx="9905998" cy="1905000"/>
          </a:xfrm>
        </p:spPr>
        <p:txBody>
          <a:bodyPr>
            <a:normAutofit/>
          </a:bodyPr>
          <a:lstStyle/>
          <a:p>
            <a:pPr algn="ctr"/>
            <a:r>
              <a:rPr lang="en-US" sz="4000" dirty="0">
                <a:latin typeface="+mn-lt"/>
              </a:rPr>
              <a:t>AGENDA</a:t>
            </a:r>
          </a:p>
        </p:txBody>
      </p:sp>
      <p:sp>
        <p:nvSpPr>
          <p:cNvPr id="3" name="Content Placeholder 2">
            <a:extLst>
              <a:ext uri="{FF2B5EF4-FFF2-40B4-BE49-F238E27FC236}">
                <a16:creationId xmlns:a16="http://schemas.microsoft.com/office/drawing/2014/main" id="{F00571EE-EE09-0240-AB37-D303767F2C7C}"/>
              </a:ext>
            </a:extLst>
          </p:cNvPr>
          <p:cNvSpPr>
            <a:spLocks noGrp="1"/>
          </p:cNvSpPr>
          <p:nvPr>
            <p:ph idx="1"/>
          </p:nvPr>
        </p:nvSpPr>
        <p:spPr>
          <a:xfrm>
            <a:off x="3240783" y="1778027"/>
            <a:ext cx="5655024" cy="3177117"/>
          </a:xfrm>
        </p:spPr>
        <p:txBody>
          <a:bodyPr>
            <a:noAutofit/>
          </a:bodyPr>
          <a:lstStyle/>
          <a:p>
            <a:r>
              <a:rPr lang="en-US" sz="3600" dirty="0"/>
              <a:t>What is the project team</a:t>
            </a:r>
          </a:p>
          <a:p>
            <a:r>
              <a:rPr lang="en-US" sz="3600" dirty="0"/>
              <a:t>Why you would need us</a:t>
            </a:r>
          </a:p>
          <a:p>
            <a:r>
              <a:rPr lang="en-US" sz="3600" dirty="0" smtClean="0"/>
              <a:t>Maximizing your </a:t>
            </a:r>
            <a:r>
              <a:rPr lang="en-US" sz="3600" dirty="0"/>
              <a:t>project </a:t>
            </a:r>
          </a:p>
          <a:p>
            <a:r>
              <a:rPr lang="en-US" sz="3600" dirty="0"/>
              <a:t>Our guarantee</a:t>
            </a:r>
          </a:p>
        </p:txBody>
      </p:sp>
    </p:spTree>
    <p:extLst>
      <p:ext uri="{BB962C8B-B14F-4D97-AF65-F5344CB8AC3E}">
        <p14:creationId xmlns:p14="http://schemas.microsoft.com/office/powerpoint/2010/main" val="3362588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4"/>
          <p:cNvPicPr preferRelativeResize="0"/>
          <p:nvPr/>
        </p:nvPicPr>
        <p:blipFill rotWithShape="1">
          <a:blip r:embed="rId3">
            <a:alphaModFix/>
          </a:blip>
          <a:srcRect/>
          <a:stretch/>
        </p:blipFill>
        <p:spPr>
          <a:xfrm>
            <a:off x="326150" y="398523"/>
            <a:ext cx="6540433" cy="2092933"/>
          </a:xfrm>
          <a:prstGeom prst="rect">
            <a:avLst/>
          </a:prstGeom>
          <a:noFill/>
          <a:ln>
            <a:noFill/>
          </a:ln>
        </p:spPr>
      </p:pic>
      <p:sp>
        <p:nvSpPr>
          <p:cNvPr id="437" name="Google Shape;437;p64"/>
          <p:cNvSpPr/>
          <p:nvPr/>
        </p:nvSpPr>
        <p:spPr>
          <a:xfrm rot="-1613277">
            <a:off x="-428311" y="6142437"/>
            <a:ext cx="4253427" cy="1353468"/>
          </a:xfrm>
          <a:prstGeom prst="mathEqual">
            <a:avLst>
              <a:gd name="adj1" fmla="val 16609"/>
              <a:gd name="adj2" fmla="val 17879"/>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38" name="Google Shape;438;p64"/>
          <p:cNvSpPr/>
          <p:nvPr/>
        </p:nvSpPr>
        <p:spPr>
          <a:xfrm rot="9182263">
            <a:off x="8293615" y="59117"/>
            <a:ext cx="4696035" cy="1353297"/>
          </a:xfrm>
          <a:prstGeom prst="mathEqual">
            <a:avLst>
              <a:gd name="adj1" fmla="val 16609"/>
              <a:gd name="adj2" fmla="val 17879"/>
            </a:avLst>
          </a:prstGeom>
          <a:solidFill>
            <a:srgbClr val="F1C23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39" name="Google Shape;439;p64"/>
          <p:cNvSpPr/>
          <p:nvPr/>
        </p:nvSpPr>
        <p:spPr>
          <a:xfrm rot="-1613454">
            <a:off x="-1282134" y="5306702"/>
            <a:ext cx="5158603" cy="1353468"/>
          </a:xfrm>
          <a:prstGeom prst="mathEqual">
            <a:avLst>
              <a:gd name="adj1" fmla="val 16609"/>
              <a:gd name="adj2" fmla="val 17879"/>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0" name="Google Shape;440;p64"/>
          <p:cNvSpPr/>
          <p:nvPr/>
        </p:nvSpPr>
        <p:spPr>
          <a:xfrm rot="-1613187">
            <a:off x="-1252457" y="4704637"/>
            <a:ext cx="3603525" cy="1353468"/>
          </a:xfrm>
          <a:prstGeom prst="mathEqual">
            <a:avLst>
              <a:gd name="adj1" fmla="val 16609"/>
              <a:gd name="adj2" fmla="val 17879"/>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1" name="Google Shape;441;p64"/>
          <p:cNvSpPr/>
          <p:nvPr/>
        </p:nvSpPr>
        <p:spPr>
          <a:xfrm rot="9182038">
            <a:off x="9627146" y="687388"/>
            <a:ext cx="3374041" cy="1353297"/>
          </a:xfrm>
          <a:prstGeom prst="mathEqual">
            <a:avLst>
              <a:gd name="adj1" fmla="val 16609"/>
              <a:gd name="adj2" fmla="val 17879"/>
            </a:avLst>
          </a:prstGeom>
          <a:solidFill>
            <a:srgbClr val="F1C23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2" name="Google Shape;442;p64"/>
          <p:cNvSpPr/>
          <p:nvPr/>
        </p:nvSpPr>
        <p:spPr>
          <a:xfrm rot="9181822">
            <a:off x="8675814" y="-568245"/>
            <a:ext cx="2837373" cy="1353297"/>
          </a:xfrm>
          <a:prstGeom prst="mathEqual">
            <a:avLst>
              <a:gd name="adj1" fmla="val 16609"/>
              <a:gd name="adj2" fmla="val 17879"/>
            </a:avLst>
          </a:prstGeom>
          <a:solidFill>
            <a:srgbClr val="F1C23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3" name="Google Shape;443;p64"/>
          <p:cNvSpPr txBox="1"/>
          <p:nvPr/>
        </p:nvSpPr>
        <p:spPr>
          <a:xfrm>
            <a:off x="2913331" y="2938337"/>
            <a:ext cx="6590400" cy="1795200"/>
          </a:xfrm>
          <a:prstGeom prst="rect">
            <a:avLst/>
          </a:prstGeom>
          <a:noFill/>
          <a:ln>
            <a:noFill/>
          </a:ln>
        </p:spPr>
        <p:txBody>
          <a:bodyPr spcFirstLastPara="1" wrap="square" lIns="121900" tIns="121900" rIns="121900" bIns="121900" anchor="ctr" anchorCtr="0">
            <a:noAutofit/>
          </a:bodyPr>
          <a:lstStyle/>
          <a:p>
            <a:pPr algn="ctr"/>
            <a:r>
              <a:rPr lang="en-US" sz="5333" dirty="0" err="1">
                <a:ea typeface="Verdana"/>
                <a:cs typeface="Verdana"/>
                <a:sym typeface="Verdana"/>
              </a:rPr>
              <a:t>sustain.ucsd.edu</a:t>
            </a:r>
            <a:endParaRPr sz="5333" dirty="0">
              <a:ea typeface="Verdana"/>
              <a:cs typeface="Verdana"/>
              <a:sym typeface="Verdana"/>
            </a:endParaRPr>
          </a:p>
          <a:p>
            <a:pPr algn="ctr"/>
            <a:r>
              <a:rPr lang="en-US" sz="5333" dirty="0" err="1">
                <a:ea typeface="Verdana"/>
                <a:cs typeface="Verdana"/>
                <a:sym typeface="Verdana"/>
              </a:rPr>
              <a:t>sustain@ucsd.edu</a:t>
            </a:r>
            <a:endParaRPr sz="5333" dirty="0">
              <a:ea typeface="Verdana"/>
              <a:cs typeface="Verdana"/>
              <a:sym typeface="Verdana"/>
            </a:endParaRPr>
          </a:p>
        </p:txBody>
      </p:sp>
    </p:spTree>
    <p:extLst>
      <p:ext uri="{BB962C8B-B14F-4D97-AF65-F5344CB8AC3E}">
        <p14:creationId xmlns:p14="http://schemas.microsoft.com/office/powerpoint/2010/main" val="276139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Building Services Floor Care Team</a:t>
            </a:r>
            <a:endParaRPr lang="en-US" dirty="0">
              <a:solidFill>
                <a:srgbClr val="002060"/>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4699494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936C-42C8-BE46-A6E2-DA9FBBF29E00}"/>
              </a:ext>
            </a:extLst>
          </p:cNvPr>
          <p:cNvSpPr>
            <a:spLocks noGrp="1"/>
          </p:cNvSpPr>
          <p:nvPr>
            <p:ph type="title"/>
          </p:nvPr>
        </p:nvSpPr>
        <p:spPr/>
        <p:txBody>
          <a:bodyPr/>
          <a:lstStyle/>
          <a:p>
            <a:r>
              <a:rPr lang="en-US" dirty="0"/>
              <a:t>About the Floor Care Team</a:t>
            </a:r>
          </a:p>
        </p:txBody>
      </p:sp>
      <p:sp>
        <p:nvSpPr>
          <p:cNvPr id="3" name="Content Placeholder 2">
            <a:extLst>
              <a:ext uri="{FF2B5EF4-FFF2-40B4-BE49-F238E27FC236}">
                <a16:creationId xmlns:a16="http://schemas.microsoft.com/office/drawing/2014/main" id="{4A23DC0B-EDDA-8C4C-A74F-ADC37B989A4E}"/>
              </a:ext>
            </a:extLst>
          </p:cNvPr>
          <p:cNvSpPr>
            <a:spLocks noGrp="1"/>
          </p:cNvSpPr>
          <p:nvPr>
            <p:ph idx="1"/>
          </p:nvPr>
        </p:nvSpPr>
        <p:spPr/>
        <p:txBody>
          <a:bodyPr/>
          <a:lstStyle/>
          <a:p>
            <a:r>
              <a:rPr lang="en-US" dirty="0" smtClean="0"/>
              <a:t>The </a:t>
            </a:r>
            <a:r>
              <a:rPr lang="en-US" dirty="0"/>
              <a:t>group consists of 7 members and a Supervisor.</a:t>
            </a:r>
          </a:p>
          <a:p>
            <a:r>
              <a:rPr lang="en-US" dirty="0"/>
              <a:t>Sunday-Wednesday 6:00pm to 4:30am</a:t>
            </a:r>
          </a:p>
          <a:p>
            <a:r>
              <a:rPr lang="en-US" dirty="0"/>
              <a:t>Group dedicated exclusively for floor and carpet care</a:t>
            </a:r>
          </a:p>
          <a:p>
            <a:endParaRPr lang="en-US" dirty="0"/>
          </a:p>
          <a:p>
            <a:endParaRPr lang="en-US" dirty="0"/>
          </a:p>
        </p:txBody>
      </p:sp>
    </p:spTree>
    <p:extLst>
      <p:ext uri="{BB962C8B-B14F-4D97-AF65-F5344CB8AC3E}">
        <p14:creationId xmlns:p14="http://schemas.microsoft.com/office/powerpoint/2010/main" val="1195771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93D1-E324-5343-8AC6-6CEB0B3270ED}"/>
              </a:ext>
            </a:extLst>
          </p:cNvPr>
          <p:cNvSpPr>
            <a:spLocks noGrp="1"/>
          </p:cNvSpPr>
          <p:nvPr>
            <p:ph type="title"/>
          </p:nvPr>
        </p:nvSpPr>
        <p:spPr/>
        <p:txBody>
          <a:bodyPr/>
          <a:lstStyle/>
          <a:p>
            <a:r>
              <a:rPr lang="en-US" dirty="0" smtClean="0"/>
              <a:t>Types of floor </a:t>
            </a:r>
            <a:r>
              <a:rPr lang="en-US" dirty="0"/>
              <a:t>we currently service</a:t>
            </a:r>
          </a:p>
        </p:txBody>
      </p:sp>
      <p:sp>
        <p:nvSpPr>
          <p:cNvPr id="3" name="Content Placeholder 2">
            <a:extLst>
              <a:ext uri="{FF2B5EF4-FFF2-40B4-BE49-F238E27FC236}">
                <a16:creationId xmlns:a16="http://schemas.microsoft.com/office/drawing/2014/main" id="{9E61B3CD-C5A2-F94F-AFF8-D09B2F13F69D}"/>
              </a:ext>
            </a:extLst>
          </p:cNvPr>
          <p:cNvSpPr>
            <a:spLocks noGrp="1"/>
          </p:cNvSpPr>
          <p:nvPr>
            <p:ph idx="1"/>
          </p:nvPr>
        </p:nvSpPr>
        <p:spPr/>
        <p:txBody>
          <a:bodyPr/>
          <a:lstStyle/>
          <a:p>
            <a:r>
              <a:rPr lang="en-US" dirty="0"/>
              <a:t>(VCT) Vinyl Composition Tile</a:t>
            </a:r>
          </a:p>
          <a:p>
            <a:r>
              <a:rPr lang="en-US" dirty="0"/>
              <a:t>Concrete</a:t>
            </a:r>
          </a:p>
          <a:p>
            <a:r>
              <a:rPr lang="en-US" dirty="0"/>
              <a:t>Ceramic</a:t>
            </a:r>
          </a:p>
          <a:p>
            <a:r>
              <a:rPr lang="en-US" dirty="0"/>
              <a:t>Linoleum</a:t>
            </a:r>
          </a:p>
          <a:p>
            <a:r>
              <a:rPr lang="en-US" dirty="0"/>
              <a:t>Terrazzo</a:t>
            </a:r>
          </a:p>
          <a:p>
            <a:r>
              <a:rPr lang="en-US" dirty="0"/>
              <a:t>Rubber/Cork</a:t>
            </a:r>
          </a:p>
          <a:p>
            <a:pPr marL="0" indent="0">
              <a:buNone/>
            </a:pPr>
            <a:endParaRPr lang="en-US" dirty="0"/>
          </a:p>
          <a:p>
            <a:endParaRPr lang="en-US" dirty="0"/>
          </a:p>
        </p:txBody>
      </p:sp>
    </p:spTree>
    <p:extLst>
      <p:ext uri="{BB962C8B-B14F-4D97-AF65-F5344CB8AC3E}">
        <p14:creationId xmlns:p14="http://schemas.microsoft.com/office/powerpoint/2010/main" val="3944832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F50E-B304-C946-A741-9DB62BD33227}"/>
              </a:ext>
            </a:extLst>
          </p:cNvPr>
          <p:cNvSpPr>
            <a:spLocks noGrp="1"/>
          </p:cNvSpPr>
          <p:nvPr>
            <p:ph type="title"/>
          </p:nvPr>
        </p:nvSpPr>
        <p:spPr/>
        <p:txBody>
          <a:bodyPr/>
          <a:lstStyle/>
          <a:p>
            <a:r>
              <a:rPr lang="en-US" dirty="0"/>
              <a:t>Rubber/Cork </a:t>
            </a:r>
          </a:p>
        </p:txBody>
      </p:sp>
      <p:sp>
        <p:nvSpPr>
          <p:cNvPr id="3" name="Text Placeholder 2">
            <a:extLst>
              <a:ext uri="{FF2B5EF4-FFF2-40B4-BE49-F238E27FC236}">
                <a16:creationId xmlns:a16="http://schemas.microsoft.com/office/drawing/2014/main" id="{097E981A-512E-6845-BC0C-307090CF1C15}"/>
              </a:ext>
            </a:extLst>
          </p:cNvPr>
          <p:cNvSpPr>
            <a:spLocks noGrp="1"/>
          </p:cNvSpPr>
          <p:nvPr>
            <p:ph type="body" idx="1"/>
          </p:nvPr>
        </p:nvSpPr>
        <p:spPr/>
        <p:txBody>
          <a:bodyPr/>
          <a:lstStyle/>
          <a:p>
            <a:r>
              <a:rPr lang="en-US" dirty="0"/>
              <a:t>Before</a:t>
            </a:r>
          </a:p>
        </p:txBody>
      </p:sp>
      <p:pic>
        <p:nvPicPr>
          <p:cNvPr id="8" name="Content Placeholder 7">
            <a:extLst>
              <a:ext uri="{FF2B5EF4-FFF2-40B4-BE49-F238E27FC236}">
                <a16:creationId xmlns:a16="http://schemas.microsoft.com/office/drawing/2014/main" id="{355499AF-09C1-D04A-BCB0-E0AC7EB046A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036961" y="2505075"/>
            <a:ext cx="2763441" cy="3684588"/>
          </a:xfrm>
        </p:spPr>
      </p:pic>
      <p:sp>
        <p:nvSpPr>
          <p:cNvPr id="5" name="Text Placeholder 4">
            <a:extLst>
              <a:ext uri="{FF2B5EF4-FFF2-40B4-BE49-F238E27FC236}">
                <a16:creationId xmlns:a16="http://schemas.microsoft.com/office/drawing/2014/main" id="{FF551D09-7F1B-D544-B24F-8CBF9104D0D3}"/>
              </a:ext>
            </a:extLst>
          </p:cNvPr>
          <p:cNvSpPr>
            <a:spLocks noGrp="1"/>
          </p:cNvSpPr>
          <p:nvPr>
            <p:ph type="body" sz="quarter" idx="3"/>
          </p:nvPr>
        </p:nvSpPr>
        <p:spPr/>
        <p:txBody>
          <a:bodyPr/>
          <a:lstStyle/>
          <a:p>
            <a:r>
              <a:rPr lang="en-US" dirty="0"/>
              <a:t>AFTER</a:t>
            </a:r>
          </a:p>
        </p:txBody>
      </p:sp>
      <p:pic>
        <p:nvPicPr>
          <p:cNvPr id="10" name="Content Placeholder 9">
            <a:extLst>
              <a:ext uri="{FF2B5EF4-FFF2-40B4-BE49-F238E27FC236}">
                <a16:creationId xmlns:a16="http://schemas.microsoft.com/office/drawing/2014/main" id="{1AEC1D19-D5AA-6F44-A30F-0D20530C3BE8}"/>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382073" y="2505075"/>
            <a:ext cx="2763441" cy="3684588"/>
          </a:xfrm>
        </p:spPr>
      </p:pic>
    </p:spTree>
    <p:extLst>
      <p:ext uri="{BB962C8B-B14F-4D97-AF65-F5344CB8AC3E}">
        <p14:creationId xmlns:p14="http://schemas.microsoft.com/office/powerpoint/2010/main" val="1215230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75C4-5E68-3B4C-B762-B7E7541F416E}"/>
              </a:ext>
            </a:extLst>
          </p:cNvPr>
          <p:cNvSpPr>
            <a:spLocks noGrp="1"/>
          </p:cNvSpPr>
          <p:nvPr>
            <p:ph type="title"/>
          </p:nvPr>
        </p:nvSpPr>
        <p:spPr/>
        <p:txBody>
          <a:bodyPr/>
          <a:lstStyle/>
          <a:p>
            <a:r>
              <a:rPr lang="en-US" dirty="0"/>
              <a:t>VCT</a:t>
            </a:r>
          </a:p>
        </p:txBody>
      </p:sp>
      <p:sp>
        <p:nvSpPr>
          <p:cNvPr id="3" name="Text Placeholder 2">
            <a:extLst>
              <a:ext uri="{FF2B5EF4-FFF2-40B4-BE49-F238E27FC236}">
                <a16:creationId xmlns:a16="http://schemas.microsoft.com/office/drawing/2014/main" id="{E1D52010-7748-704D-9B36-CCAFCE6FEA30}"/>
              </a:ext>
            </a:extLst>
          </p:cNvPr>
          <p:cNvSpPr>
            <a:spLocks noGrp="1"/>
          </p:cNvSpPr>
          <p:nvPr>
            <p:ph type="body" idx="1"/>
          </p:nvPr>
        </p:nvSpPr>
        <p:spPr/>
        <p:txBody>
          <a:bodyPr/>
          <a:lstStyle/>
          <a:p>
            <a:r>
              <a:rPr lang="en-US" dirty="0"/>
              <a:t>Before</a:t>
            </a:r>
          </a:p>
        </p:txBody>
      </p:sp>
      <p:pic>
        <p:nvPicPr>
          <p:cNvPr id="8" name="Content Placeholder 7" descr="A picture containing indoor, wall, pool table, poolroom&#10;&#10;Description automatically generated">
            <a:extLst>
              <a:ext uri="{FF2B5EF4-FFF2-40B4-BE49-F238E27FC236}">
                <a16:creationId xmlns:a16="http://schemas.microsoft.com/office/drawing/2014/main" id="{0666EF53-F5FA-634E-A689-D2E650BA005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1576388" y="2965649"/>
            <a:ext cx="3684587" cy="2763440"/>
          </a:xfrm>
        </p:spPr>
      </p:pic>
      <p:sp>
        <p:nvSpPr>
          <p:cNvPr id="5" name="Text Placeholder 4">
            <a:extLst>
              <a:ext uri="{FF2B5EF4-FFF2-40B4-BE49-F238E27FC236}">
                <a16:creationId xmlns:a16="http://schemas.microsoft.com/office/drawing/2014/main" id="{8E97D8F9-04D5-FE46-B08A-89181378D004}"/>
              </a:ext>
            </a:extLst>
          </p:cNvPr>
          <p:cNvSpPr>
            <a:spLocks noGrp="1"/>
          </p:cNvSpPr>
          <p:nvPr>
            <p:ph type="body" sz="quarter" idx="3"/>
          </p:nvPr>
        </p:nvSpPr>
        <p:spPr/>
        <p:txBody>
          <a:bodyPr/>
          <a:lstStyle/>
          <a:p>
            <a:r>
              <a:rPr lang="en-US" dirty="0"/>
              <a:t>After</a:t>
            </a:r>
          </a:p>
        </p:txBody>
      </p:sp>
      <p:pic>
        <p:nvPicPr>
          <p:cNvPr id="10" name="Content Placeholder 9" descr="A picture containing indoor, floor, wall&#10;&#10;Description automatically generated">
            <a:extLst>
              <a:ext uri="{FF2B5EF4-FFF2-40B4-BE49-F238E27FC236}">
                <a16:creationId xmlns:a16="http://schemas.microsoft.com/office/drawing/2014/main" id="{736F5A47-E2BD-EA43-9033-655890A5AC90}"/>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6921500" y="2965648"/>
            <a:ext cx="3684588" cy="2763441"/>
          </a:xfrm>
        </p:spPr>
      </p:pic>
    </p:spTree>
    <p:extLst>
      <p:ext uri="{BB962C8B-B14F-4D97-AF65-F5344CB8AC3E}">
        <p14:creationId xmlns:p14="http://schemas.microsoft.com/office/powerpoint/2010/main" val="118112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4EB4-7B14-154D-AD4C-9779676D7130}"/>
              </a:ext>
            </a:extLst>
          </p:cNvPr>
          <p:cNvSpPr>
            <a:spLocks noGrp="1"/>
          </p:cNvSpPr>
          <p:nvPr>
            <p:ph type="title"/>
          </p:nvPr>
        </p:nvSpPr>
        <p:spPr/>
        <p:txBody>
          <a:bodyPr/>
          <a:lstStyle/>
          <a:p>
            <a:r>
              <a:rPr lang="en-US" dirty="0" smtClean="0"/>
              <a:t>Types of carpet we </a:t>
            </a:r>
            <a:r>
              <a:rPr lang="en-US" dirty="0"/>
              <a:t>currently service</a:t>
            </a:r>
          </a:p>
        </p:txBody>
      </p:sp>
      <p:sp>
        <p:nvSpPr>
          <p:cNvPr id="3" name="Content Placeholder 2">
            <a:extLst>
              <a:ext uri="{FF2B5EF4-FFF2-40B4-BE49-F238E27FC236}">
                <a16:creationId xmlns:a16="http://schemas.microsoft.com/office/drawing/2014/main" id="{D0B84825-E75B-2043-9121-D499EFF3FBE8}"/>
              </a:ext>
            </a:extLst>
          </p:cNvPr>
          <p:cNvSpPr>
            <a:spLocks noGrp="1"/>
          </p:cNvSpPr>
          <p:nvPr>
            <p:ph idx="1"/>
          </p:nvPr>
        </p:nvSpPr>
        <p:spPr/>
        <p:txBody>
          <a:bodyPr/>
          <a:lstStyle/>
          <a:p>
            <a:r>
              <a:rPr lang="en-US" dirty="0"/>
              <a:t>We service most carpets, Including carpet tiles and stain resistant carpets using:</a:t>
            </a:r>
          </a:p>
          <a:p>
            <a:r>
              <a:rPr lang="en-US" dirty="0"/>
              <a:t>Hot extraction</a:t>
            </a:r>
          </a:p>
          <a:p>
            <a:r>
              <a:rPr lang="en-US" dirty="0"/>
              <a:t>Extraction</a:t>
            </a:r>
          </a:p>
          <a:p>
            <a:r>
              <a:rPr lang="en-US" dirty="0"/>
              <a:t>Dry foam</a:t>
            </a:r>
          </a:p>
          <a:p>
            <a:r>
              <a:rPr lang="en-US" dirty="0"/>
              <a:t>Bonnet</a:t>
            </a:r>
          </a:p>
        </p:txBody>
      </p:sp>
    </p:spTree>
    <p:extLst>
      <p:ext uri="{BB962C8B-B14F-4D97-AF65-F5344CB8AC3E}">
        <p14:creationId xmlns:p14="http://schemas.microsoft.com/office/powerpoint/2010/main" val="2466900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F80B-0DB2-1D45-8A4A-AC441956D228}"/>
              </a:ext>
            </a:extLst>
          </p:cNvPr>
          <p:cNvSpPr>
            <a:spLocks noGrp="1"/>
          </p:cNvSpPr>
          <p:nvPr>
            <p:ph type="title"/>
          </p:nvPr>
        </p:nvSpPr>
        <p:spPr/>
        <p:txBody>
          <a:bodyPr/>
          <a:lstStyle/>
          <a:p>
            <a:r>
              <a:rPr lang="en-US" dirty="0"/>
              <a:t>How to Request Service?</a:t>
            </a:r>
          </a:p>
        </p:txBody>
      </p:sp>
      <p:sp>
        <p:nvSpPr>
          <p:cNvPr id="3" name="Content Placeholder 2">
            <a:extLst>
              <a:ext uri="{FF2B5EF4-FFF2-40B4-BE49-F238E27FC236}">
                <a16:creationId xmlns:a16="http://schemas.microsoft.com/office/drawing/2014/main" id="{C3A7314F-C8D5-3A4D-875E-3A344A0EC782}"/>
              </a:ext>
            </a:extLst>
          </p:cNvPr>
          <p:cNvSpPr>
            <a:spLocks noGrp="1"/>
          </p:cNvSpPr>
          <p:nvPr>
            <p:ph idx="1"/>
          </p:nvPr>
        </p:nvSpPr>
        <p:spPr/>
        <p:txBody>
          <a:bodyPr/>
          <a:lstStyle/>
          <a:p>
            <a:r>
              <a:rPr lang="en-US" dirty="0"/>
              <a:t>Submit a work order online</a:t>
            </a:r>
          </a:p>
          <a:p>
            <a:r>
              <a:rPr lang="en-US" dirty="0"/>
              <a:t>Contact custodial supervisor responsible for the </a:t>
            </a:r>
            <a:r>
              <a:rPr lang="en-US" dirty="0" smtClean="0"/>
              <a:t>building</a:t>
            </a:r>
          </a:p>
          <a:p>
            <a:r>
              <a:rPr lang="en-US" dirty="0" smtClean="0"/>
              <a:t>Contact floor care supervisor</a:t>
            </a:r>
            <a:endParaRPr lang="en-US" dirty="0"/>
          </a:p>
        </p:txBody>
      </p:sp>
    </p:spTree>
    <p:extLst>
      <p:ext uri="{BB962C8B-B14F-4D97-AF65-F5344CB8AC3E}">
        <p14:creationId xmlns:p14="http://schemas.microsoft.com/office/powerpoint/2010/main" val="3026637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EBU2A Carpet Cleaning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16770" y="1825625"/>
            <a:ext cx="3263943" cy="4351338"/>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280" y="1825625"/>
            <a:ext cx="3275346" cy="4367127"/>
          </a:xfrm>
          <a:prstGeom prst="rect">
            <a:avLst/>
          </a:prstGeo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089857" y="1825625"/>
            <a:ext cx="3263943" cy="4351338"/>
          </a:xfrm>
        </p:spPr>
      </p:pic>
    </p:spTree>
    <p:extLst>
      <p:ext uri="{BB962C8B-B14F-4D97-AF65-F5344CB8AC3E}">
        <p14:creationId xmlns:p14="http://schemas.microsoft.com/office/powerpoint/2010/main" val="3662383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4CB-018D-814C-8965-1D5B9EACE54E}"/>
              </a:ext>
            </a:extLst>
          </p:cNvPr>
          <p:cNvSpPr>
            <a:spLocks noGrp="1"/>
          </p:cNvSpPr>
          <p:nvPr>
            <p:ph type="title"/>
          </p:nvPr>
        </p:nvSpPr>
        <p:spPr/>
        <p:txBody>
          <a:bodyPr/>
          <a:lstStyle/>
          <a:p>
            <a:r>
              <a:rPr lang="en-US" dirty="0"/>
              <a:t>How to prepare for the day of the service?</a:t>
            </a:r>
          </a:p>
        </p:txBody>
      </p:sp>
      <p:sp>
        <p:nvSpPr>
          <p:cNvPr id="3" name="Content Placeholder 2">
            <a:extLst>
              <a:ext uri="{FF2B5EF4-FFF2-40B4-BE49-F238E27FC236}">
                <a16:creationId xmlns:a16="http://schemas.microsoft.com/office/drawing/2014/main" id="{591FD8B2-6084-BC4A-A36E-AA809AE114FF}"/>
              </a:ext>
            </a:extLst>
          </p:cNvPr>
          <p:cNvSpPr>
            <a:spLocks noGrp="1"/>
          </p:cNvSpPr>
          <p:nvPr>
            <p:ph idx="1"/>
          </p:nvPr>
        </p:nvSpPr>
        <p:spPr/>
        <p:txBody>
          <a:bodyPr/>
          <a:lstStyle/>
          <a:p>
            <a:r>
              <a:rPr lang="en-US" dirty="0"/>
              <a:t>Remove all moveable items from the area such as: </a:t>
            </a:r>
          </a:p>
          <a:p>
            <a:r>
              <a:rPr lang="en-US"/>
              <a:t>Chairs</a:t>
            </a:r>
            <a:endParaRPr lang="en-US" dirty="0"/>
          </a:p>
          <a:p>
            <a:r>
              <a:rPr lang="en-US" dirty="0"/>
              <a:t>Boxes </a:t>
            </a:r>
          </a:p>
          <a:p>
            <a:r>
              <a:rPr lang="en-US" dirty="0"/>
              <a:t>Trashcans</a:t>
            </a:r>
          </a:p>
          <a:p>
            <a:r>
              <a:rPr lang="en-US" dirty="0"/>
              <a:t>Furniture</a:t>
            </a:r>
          </a:p>
          <a:p>
            <a:r>
              <a:rPr lang="en-US" dirty="0"/>
              <a:t>Equipment</a:t>
            </a:r>
          </a:p>
          <a:p>
            <a:endParaRPr lang="en-US" dirty="0"/>
          </a:p>
        </p:txBody>
      </p:sp>
    </p:spTree>
    <p:extLst>
      <p:ext uri="{BB962C8B-B14F-4D97-AF65-F5344CB8AC3E}">
        <p14:creationId xmlns:p14="http://schemas.microsoft.com/office/powerpoint/2010/main" val="2171982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627529"/>
          </a:xfrm>
        </p:spPr>
        <p:txBody>
          <a:bodyPr>
            <a:normAutofit fontScale="90000"/>
          </a:bodyPr>
          <a:lstStyle/>
          <a:p>
            <a:pPr algn="ctr"/>
            <a:r>
              <a:rPr lang="en-US" sz="1600" dirty="0" smtClean="0"/>
              <a:t>Recharge-Projects</a:t>
            </a:r>
            <a:r>
              <a:rPr lang="en-US" dirty="0" smtClean="0"/>
              <a:t>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49" y="1833282"/>
            <a:ext cx="4817115" cy="377862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518" y="1833282"/>
            <a:ext cx="4814047" cy="3778624"/>
          </a:xfrm>
          <a:prstGeom prst="rect">
            <a:avLst/>
          </a:prstGeom>
        </p:spPr>
      </p:pic>
    </p:spTree>
    <p:extLst>
      <p:ext uri="{BB962C8B-B14F-4D97-AF65-F5344CB8AC3E}">
        <p14:creationId xmlns:p14="http://schemas.microsoft.com/office/powerpoint/2010/main" val="4153537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76" y="2929031"/>
            <a:ext cx="10515600" cy="1325563"/>
          </a:xfrm>
        </p:spPr>
        <p:txBody>
          <a:bodyPr>
            <a:normAutofit/>
          </a:bodyPr>
          <a:lstStyle/>
          <a:p>
            <a:pPr algn="ctr"/>
            <a:r>
              <a:rPr lang="en-US" sz="8000" dirty="0" smtClean="0"/>
              <a:t>Questions??</a:t>
            </a:r>
            <a:endParaRPr lang="en-US" sz="8000" dirty="0"/>
          </a:p>
        </p:txBody>
      </p:sp>
    </p:spTree>
    <p:extLst>
      <p:ext uri="{BB962C8B-B14F-4D97-AF65-F5344CB8AC3E}">
        <p14:creationId xmlns:p14="http://schemas.microsoft.com/office/powerpoint/2010/main" val="3663440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endParaRPr lang="en-US" dirty="0" smtClean="0">
              <a:solidFill>
                <a:srgbClr val="364963"/>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688" y="4270820"/>
            <a:ext cx="2718463" cy="1785248"/>
          </a:xfrm>
          <a:prstGeom prst="rect">
            <a:avLst/>
          </a:prstGeom>
          <a:ln>
            <a:noFill/>
          </a:ln>
          <a:effectLst>
            <a:softEdge rad="112500"/>
          </a:effectLst>
        </p:spPr>
      </p:pic>
    </p:spTree>
    <p:extLst>
      <p:ext uri="{BB962C8B-B14F-4D97-AF65-F5344CB8AC3E}">
        <p14:creationId xmlns:p14="http://schemas.microsoft.com/office/powerpoint/2010/main" val="3465986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br>
              <a:rPr lang="en-US" dirty="0" smtClean="0">
                <a:solidFill>
                  <a:srgbClr val="002060"/>
                </a:solidFill>
              </a:rPr>
            </a:b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lnSpcReduction="10000"/>
          </a:bodyPr>
          <a:lstStyle/>
          <a:p>
            <a:r>
              <a:rPr lang="en-US" dirty="0" smtClean="0">
                <a:solidFill>
                  <a:srgbClr val="364963"/>
                </a:solidFill>
              </a:rPr>
              <a:t> Offices &amp; cubicle space areas</a:t>
            </a:r>
          </a:p>
          <a:p>
            <a:r>
              <a:rPr lang="en-US" dirty="0" smtClean="0">
                <a:solidFill>
                  <a:srgbClr val="364963"/>
                </a:solidFill>
              </a:rPr>
              <a:t>No liners in bins</a:t>
            </a:r>
          </a:p>
          <a:p>
            <a:r>
              <a:rPr lang="en-US" dirty="0" smtClean="0">
                <a:solidFill>
                  <a:srgbClr val="364963"/>
                </a:solidFill>
              </a:rPr>
              <a:t>Service frequencies remain the same</a:t>
            </a:r>
          </a:p>
          <a:p>
            <a:r>
              <a:rPr lang="en-US" dirty="0" smtClean="0">
                <a:solidFill>
                  <a:srgbClr val="364963"/>
                </a:solidFill>
              </a:rPr>
              <a:t>Install slim jims </a:t>
            </a:r>
          </a:p>
          <a:p>
            <a:endParaRPr lang="en-US" dirty="0" smtClean="0">
              <a:solidFill>
                <a:srgbClr val="364963"/>
              </a:solidFill>
            </a:endParaRPr>
          </a:p>
          <a:p>
            <a:endParaRPr lang="en-US" dirty="0" smtClean="0">
              <a:solidFill>
                <a:srgbClr val="364963"/>
              </a:solidFill>
            </a:endParaRPr>
          </a:p>
          <a:p>
            <a:endParaRPr lang="en-US" dirty="0" smtClean="0">
              <a:solidFill>
                <a:srgbClr val="364963"/>
              </a:solidFill>
            </a:endParaRPr>
          </a:p>
        </p:txBody>
      </p:sp>
      <p:sp>
        <p:nvSpPr>
          <p:cNvPr id="4" name="Rectangle 3"/>
          <p:cNvSpPr/>
          <p:nvPr/>
        </p:nvSpPr>
        <p:spPr>
          <a:xfrm>
            <a:off x="2231366" y="3719851"/>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39768684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br>
              <a:rPr lang="en-US" dirty="0" smtClean="0">
                <a:solidFill>
                  <a:srgbClr val="002060"/>
                </a:solidFill>
              </a:rPr>
            </a:br>
            <a:r>
              <a:rPr lang="en-US" dirty="0" smtClean="0">
                <a:solidFill>
                  <a:srgbClr val="002060"/>
                </a:solidFill>
              </a:rPr>
              <a:t>Implemented Colleges</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numCol="2">
            <a:normAutofit fontScale="70000" lnSpcReduction="20000"/>
          </a:bodyPr>
          <a:lstStyle/>
          <a:p>
            <a:r>
              <a:rPr lang="en-US" dirty="0" smtClean="0">
                <a:solidFill>
                  <a:srgbClr val="364963"/>
                </a:solidFill>
              </a:rPr>
              <a:t>SIO</a:t>
            </a:r>
          </a:p>
          <a:p>
            <a:pPr>
              <a:lnSpc>
                <a:spcPct val="100000"/>
              </a:lnSpc>
            </a:pPr>
            <a:r>
              <a:rPr lang="en-US" dirty="0" smtClean="0">
                <a:solidFill>
                  <a:srgbClr val="364963"/>
                </a:solidFill>
              </a:rPr>
              <a:t>Revelle</a:t>
            </a:r>
          </a:p>
          <a:p>
            <a:pPr>
              <a:lnSpc>
                <a:spcPct val="100000"/>
              </a:lnSpc>
            </a:pPr>
            <a:r>
              <a:rPr lang="en-US" dirty="0" smtClean="0">
                <a:solidFill>
                  <a:srgbClr val="364963"/>
                </a:solidFill>
              </a:rPr>
              <a:t>Muir</a:t>
            </a:r>
          </a:p>
          <a:p>
            <a:pPr>
              <a:lnSpc>
                <a:spcPct val="100000"/>
              </a:lnSpc>
            </a:pPr>
            <a:r>
              <a:rPr lang="en-US" dirty="0" smtClean="0">
                <a:solidFill>
                  <a:srgbClr val="364963"/>
                </a:solidFill>
              </a:rPr>
              <a:t>Marshall</a:t>
            </a:r>
          </a:p>
          <a:p>
            <a:pPr>
              <a:lnSpc>
                <a:spcPct val="100000"/>
              </a:lnSpc>
            </a:pPr>
            <a:endParaRPr lang="en-US" dirty="0" smtClean="0">
              <a:solidFill>
                <a:srgbClr val="364963"/>
              </a:solidFill>
            </a:endParaRPr>
          </a:p>
          <a:p>
            <a:pPr>
              <a:lnSpc>
                <a:spcPct val="100000"/>
              </a:lnSpc>
            </a:pPr>
            <a:r>
              <a:rPr lang="en-US" dirty="0" smtClean="0">
                <a:solidFill>
                  <a:srgbClr val="364963"/>
                </a:solidFill>
              </a:rPr>
              <a:t>Geisel Library</a:t>
            </a:r>
          </a:p>
          <a:p>
            <a:pPr>
              <a:lnSpc>
                <a:spcPct val="100000"/>
              </a:lnSpc>
            </a:pPr>
            <a:r>
              <a:rPr lang="en-US" dirty="0" smtClean="0">
                <a:solidFill>
                  <a:srgbClr val="364963"/>
                </a:solidFill>
              </a:rPr>
              <a:t>Warren</a:t>
            </a:r>
          </a:p>
          <a:p>
            <a:pPr>
              <a:lnSpc>
                <a:spcPct val="100000"/>
              </a:lnSpc>
            </a:pPr>
            <a:r>
              <a:rPr lang="en-US" dirty="0" smtClean="0">
                <a:solidFill>
                  <a:srgbClr val="364963"/>
                </a:solidFill>
              </a:rPr>
              <a:t>CSC</a:t>
            </a:r>
          </a:p>
          <a:p>
            <a:pPr>
              <a:lnSpc>
                <a:spcPct val="100000"/>
              </a:lnSpc>
            </a:pPr>
            <a:r>
              <a:rPr lang="en-US" dirty="0" smtClean="0">
                <a:solidFill>
                  <a:srgbClr val="364963"/>
                </a:solidFill>
              </a:rPr>
              <a:t>University Center</a:t>
            </a:r>
          </a:p>
          <a:p>
            <a:endParaRPr lang="en-US" dirty="0" smtClean="0">
              <a:solidFill>
                <a:srgbClr val="364963"/>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11622610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br>
              <a:rPr lang="en-US" dirty="0" smtClean="0">
                <a:solidFill>
                  <a:srgbClr val="002060"/>
                </a:solidFill>
              </a:rPr>
            </a:br>
            <a:r>
              <a:rPr lang="en-US" dirty="0" smtClean="0">
                <a:solidFill>
                  <a:srgbClr val="002060"/>
                </a:solidFill>
              </a:rPr>
              <a:t>In progress</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r>
              <a:rPr lang="en-US" dirty="0" smtClean="0">
                <a:solidFill>
                  <a:srgbClr val="364963"/>
                </a:solidFill>
              </a:rPr>
              <a:t>School of Med</a:t>
            </a:r>
          </a:p>
          <a:p>
            <a:r>
              <a:rPr lang="en-US" dirty="0" smtClean="0">
                <a:solidFill>
                  <a:srgbClr val="364963"/>
                </a:solidFill>
              </a:rPr>
              <a:t>ACTRI </a:t>
            </a:r>
          </a:p>
        </p:txBody>
      </p:sp>
      <p:sp>
        <p:nvSpPr>
          <p:cNvPr id="4" name="Rectangle 3"/>
          <p:cNvSpPr/>
          <p:nvPr/>
        </p:nvSpPr>
        <p:spPr>
          <a:xfrm>
            <a:off x="2231366" y="361241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1418341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br>
              <a:rPr lang="en-US" dirty="0" smtClean="0">
                <a:solidFill>
                  <a:srgbClr val="002060"/>
                </a:solidFill>
              </a:rPr>
            </a:br>
            <a:r>
              <a:rPr lang="en-US" dirty="0" smtClean="0">
                <a:solidFill>
                  <a:srgbClr val="002060"/>
                </a:solidFill>
              </a:rPr>
              <a:t>Lessons Learned</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r>
              <a:rPr lang="en-US" dirty="0" smtClean="0">
                <a:solidFill>
                  <a:srgbClr val="364963"/>
                </a:solidFill>
              </a:rPr>
              <a:t>Communication</a:t>
            </a:r>
          </a:p>
          <a:p>
            <a:r>
              <a:rPr lang="en-US" dirty="0" smtClean="0">
                <a:solidFill>
                  <a:srgbClr val="364963"/>
                </a:solidFill>
              </a:rPr>
              <a:t>Slim jims timing install</a:t>
            </a:r>
          </a:p>
          <a:p>
            <a:r>
              <a:rPr lang="en-US" dirty="0" smtClean="0">
                <a:solidFill>
                  <a:srgbClr val="364963"/>
                </a:solidFill>
              </a:rPr>
              <a:t>Accessibility breakroom sinks</a:t>
            </a: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799181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r>
              <a:rPr lang="en-US" dirty="0" smtClean="0">
                <a:solidFill>
                  <a:srgbClr val="364963"/>
                </a:solidFill>
              </a:rPr>
              <a:t>Completion August 2019</a:t>
            </a:r>
          </a:p>
          <a:p>
            <a:r>
              <a:rPr lang="en-US" dirty="0" smtClean="0">
                <a:solidFill>
                  <a:srgbClr val="364963"/>
                </a:solidFill>
              </a:rPr>
              <a:t>Near Future</a:t>
            </a:r>
          </a:p>
          <a:p>
            <a:endParaRPr lang="en-US" dirty="0" smtClean="0">
              <a:solidFill>
                <a:srgbClr val="364963"/>
              </a:solidFill>
            </a:endParaRP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391" y="4467075"/>
            <a:ext cx="1865718" cy="1090732"/>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113" y="3921709"/>
            <a:ext cx="1225102" cy="1090732"/>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28" y="4600859"/>
            <a:ext cx="1235146" cy="1353757"/>
          </a:xfrm>
          <a:prstGeom prst="rect">
            <a:avLst/>
          </a:prstGeom>
          <a:ln>
            <a:noFill/>
          </a:ln>
          <a:effectLst>
            <a:softEdge rad="112500"/>
          </a:effectLst>
        </p:spPr>
      </p:pic>
    </p:spTree>
    <p:extLst>
      <p:ext uri="{BB962C8B-B14F-4D97-AF65-F5344CB8AC3E}">
        <p14:creationId xmlns:p14="http://schemas.microsoft.com/office/powerpoint/2010/main" val="2287571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rPr>
              <a:t>Campus Bin Buddies</a:t>
            </a:r>
            <a:br>
              <a:rPr lang="en-US" dirty="0" smtClean="0">
                <a:solidFill>
                  <a:srgbClr val="002060"/>
                </a:solidFill>
              </a:rPr>
            </a:br>
            <a:r>
              <a:rPr lang="en-US" dirty="0" smtClean="0">
                <a:solidFill>
                  <a:srgbClr val="002060"/>
                </a:solidFill>
              </a:rPr>
              <a:t>Program Update</a:t>
            </a:r>
            <a:endParaRPr lang="en-US" dirty="0">
              <a:solidFill>
                <a:srgbClr val="002060"/>
              </a:solidFill>
            </a:endParaRPr>
          </a:p>
        </p:txBody>
      </p:sp>
      <p:sp>
        <p:nvSpPr>
          <p:cNvPr id="3" name="Subtitle 2"/>
          <p:cNvSpPr>
            <a:spLocks noGrp="1"/>
          </p:cNvSpPr>
          <p:nvPr>
            <p:ph type="subTitle" idx="1"/>
          </p:nvPr>
        </p:nvSpPr>
        <p:spPr>
          <a:xfrm>
            <a:off x="1524000" y="4335563"/>
            <a:ext cx="9144000" cy="1655762"/>
          </a:xfrm>
        </p:spPr>
        <p:txBody>
          <a:bodyPr>
            <a:normAutofit/>
          </a:bodyPr>
          <a:lstStyle/>
          <a:p>
            <a:r>
              <a:rPr lang="en-US" dirty="0" smtClean="0">
                <a:solidFill>
                  <a:srgbClr val="364963"/>
                </a:solidFill>
              </a:rPr>
              <a:t> Q &amp; A</a:t>
            </a:r>
          </a:p>
        </p:txBody>
      </p:sp>
      <p:sp>
        <p:nvSpPr>
          <p:cNvPr id="4" name="Rectangle 3"/>
          <p:cNvSpPr/>
          <p:nvPr/>
        </p:nvSpPr>
        <p:spPr>
          <a:xfrm>
            <a:off x="2185324" y="3682488"/>
            <a:ext cx="7729268" cy="105741"/>
          </a:xfrm>
          <a:prstGeom prst="rect">
            <a:avLst/>
          </a:prstGeom>
          <a:solidFill>
            <a:srgbClr val="CAA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57200"/>
            <a:ext cx="1828800" cy="562708"/>
          </a:xfrm>
          <a:prstGeom prst="rect">
            <a:avLst/>
          </a:prstGeom>
        </p:spPr>
      </p:pic>
    </p:spTree>
    <p:extLst>
      <p:ext uri="{BB962C8B-B14F-4D97-AF65-F5344CB8AC3E}">
        <p14:creationId xmlns:p14="http://schemas.microsoft.com/office/powerpoint/2010/main" val="2156717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60C0-84BE-B54C-995C-1DE58DDB526A}"/>
              </a:ext>
            </a:extLst>
          </p:cNvPr>
          <p:cNvSpPr>
            <a:spLocks noGrp="1"/>
          </p:cNvSpPr>
          <p:nvPr>
            <p:ph type="title"/>
          </p:nvPr>
        </p:nvSpPr>
        <p:spPr>
          <a:xfrm>
            <a:off x="887413" y="2006600"/>
            <a:ext cx="9905998" cy="1905000"/>
          </a:xfrm>
        </p:spPr>
        <p:txBody>
          <a:bodyPr>
            <a:normAutofit/>
          </a:bodyPr>
          <a:lstStyle/>
          <a:p>
            <a:pPr algn="ctr"/>
            <a:r>
              <a:rPr lang="en-US" sz="6000" dirty="0"/>
              <a:t>What exactly Is the</a:t>
            </a:r>
            <a:br>
              <a:rPr lang="en-US" sz="6000" dirty="0"/>
            </a:br>
            <a:r>
              <a:rPr lang="en-US" sz="6000" dirty="0"/>
              <a:t> PROJECT-TEAM?</a:t>
            </a:r>
          </a:p>
        </p:txBody>
      </p:sp>
      <p:cxnSp>
        <p:nvCxnSpPr>
          <p:cNvPr id="3" name="Straight Connector 2">
            <a:extLst>
              <a:ext uri="{FF2B5EF4-FFF2-40B4-BE49-F238E27FC236}">
                <a16:creationId xmlns:a16="http://schemas.microsoft.com/office/drawing/2014/main" id="{8B71144E-AB53-46BD-8FD4-95EB35416751}"/>
              </a:ext>
            </a:extLst>
          </p:cNvPr>
          <p:cNvCxnSpPr>
            <a:cxnSpLocks/>
          </p:cNvCxnSpPr>
          <p:nvPr/>
        </p:nvCxnSpPr>
        <p:spPr>
          <a:xfrm>
            <a:off x="4668253" y="4082718"/>
            <a:ext cx="2425004" cy="0"/>
          </a:xfrm>
          <a:prstGeom prst="line">
            <a:avLst/>
          </a:prstGeom>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4263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BE90F1CF-854D-864D-9456-F620336DD5FD}"/>
              </a:ext>
            </a:extLst>
          </p:cNvPr>
          <p:cNvSpPr>
            <a:spLocks noGrp="1"/>
          </p:cNvSpPr>
          <p:nvPr>
            <p:ph idx="1"/>
          </p:nvPr>
        </p:nvSpPr>
        <p:spPr>
          <a:xfrm>
            <a:off x="7555348" y="2164437"/>
            <a:ext cx="3537717" cy="3124201"/>
          </a:xfrm>
        </p:spPr>
        <p:txBody>
          <a:bodyPr>
            <a:noAutofit/>
          </a:bodyPr>
          <a:lstStyle/>
          <a:p>
            <a:r>
              <a:rPr lang="en-US" sz="4000" dirty="0"/>
              <a:t>Design </a:t>
            </a:r>
          </a:p>
          <a:p>
            <a:r>
              <a:rPr lang="en-US" sz="4000" dirty="0"/>
              <a:t>Cost</a:t>
            </a:r>
          </a:p>
          <a:p>
            <a:r>
              <a:rPr lang="en-US" sz="4000" dirty="0"/>
              <a:t>Manage </a:t>
            </a:r>
          </a:p>
          <a:p>
            <a:r>
              <a:rPr lang="en-US" sz="4000" dirty="0"/>
              <a:t>Under 50k </a:t>
            </a:r>
          </a:p>
        </p:txBody>
      </p:sp>
      <p:pic>
        <p:nvPicPr>
          <p:cNvPr id="3" name="Picture 2">
            <a:extLst>
              <a:ext uri="{FF2B5EF4-FFF2-40B4-BE49-F238E27FC236}">
                <a16:creationId xmlns:a16="http://schemas.microsoft.com/office/drawing/2014/main" id="{FC8156F4-E3B7-43C5-864A-92814868FB33}"/>
              </a:ext>
            </a:extLst>
          </p:cNvPr>
          <p:cNvPicPr>
            <a:picLocks noChangeAspect="1"/>
          </p:cNvPicPr>
          <p:nvPr/>
        </p:nvPicPr>
        <p:blipFill rotWithShape="1">
          <a:blip r:embed="rId2">
            <a:extLst>
              <a:ext uri="{28A0092B-C50C-407E-A947-70E740481C1C}">
                <a14:useLocalDpi xmlns:a14="http://schemas.microsoft.com/office/drawing/2010/main" val="0"/>
              </a:ext>
            </a:extLst>
          </a:blip>
          <a:srcRect l="967" r="1695"/>
          <a:stretch/>
        </p:blipFill>
        <p:spPr>
          <a:xfrm>
            <a:off x="824298" y="1654220"/>
            <a:ext cx="6241231" cy="3606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67EBBE68-3DE1-4270-9288-5D27E45C1B8F}"/>
              </a:ext>
            </a:extLst>
          </p:cNvPr>
          <p:cNvSpPr>
            <a:spLocks noGrp="1"/>
          </p:cNvSpPr>
          <p:nvPr>
            <p:ph type="title"/>
          </p:nvPr>
        </p:nvSpPr>
        <p:spPr>
          <a:xfrm>
            <a:off x="7143748" y="1095409"/>
            <a:ext cx="3899115" cy="877478"/>
          </a:xfrm>
        </p:spPr>
        <p:txBody>
          <a:bodyPr>
            <a:normAutofit/>
          </a:bodyPr>
          <a:lstStyle/>
          <a:p>
            <a:pPr algn="ctr"/>
            <a:r>
              <a:rPr lang="en-US" sz="1800" dirty="0" smtClean="0">
                <a:latin typeface="+mn-lt"/>
              </a:rPr>
              <a:t>Customer service</a:t>
            </a:r>
            <a:endParaRPr lang="en-US" sz="1800" dirty="0">
              <a:latin typeface="+mn-lt"/>
            </a:endParaRPr>
          </a:p>
        </p:txBody>
      </p:sp>
    </p:spTree>
    <p:extLst>
      <p:ext uri="{BB962C8B-B14F-4D97-AF65-F5344CB8AC3E}">
        <p14:creationId xmlns:p14="http://schemas.microsoft.com/office/powerpoint/2010/main" val="2744580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1F42-0AA8-7949-95E9-49B2B5F5222A}"/>
              </a:ext>
            </a:extLst>
          </p:cNvPr>
          <p:cNvSpPr>
            <a:spLocks noGrp="1"/>
          </p:cNvSpPr>
          <p:nvPr>
            <p:ph type="title"/>
          </p:nvPr>
        </p:nvSpPr>
        <p:spPr>
          <a:xfrm>
            <a:off x="7852881" y="972834"/>
            <a:ext cx="2478087" cy="1314452"/>
          </a:xfrm>
        </p:spPr>
        <p:txBody>
          <a:bodyPr>
            <a:normAutofit/>
          </a:bodyPr>
          <a:lstStyle/>
          <a:p>
            <a:r>
              <a:rPr lang="en-US" sz="1800" dirty="0" smtClean="0">
                <a:latin typeface="+mn-lt"/>
              </a:rPr>
              <a:t>Project-team </a:t>
            </a:r>
            <a:endParaRPr lang="en-US" sz="1800" dirty="0">
              <a:latin typeface="+mn-lt"/>
            </a:endParaRPr>
          </a:p>
        </p:txBody>
      </p:sp>
      <p:sp>
        <p:nvSpPr>
          <p:cNvPr id="3" name="Content Placeholder 2">
            <a:extLst>
              <a:ext uri="{FF2B5EF4-FFF2-40B4-BE49-F238E27FC236}">
                <a16:creationId xmlns:a16="http://schemas.microsoft.com/office/drawing/2014/main" id="{0B5A8389-4A23-474E-93DD-0A95B7DB14EA}"/>
              </a:ext>
            </a:extLst>
          </p:cNvPr>
          <p:cNvSpPr>
            <a:spLocks noGrp="1"/>
          </p:cNvSpPr>
          <p:nvPr>
            <p:ph idx="1"/>
          </p:nvPr>
        </p:nvSpPr>
        <p:spPr>
          <a:xfrm>
            <a:off x="7019786" y="1953333"/>
            <a:ext cx="4904363" cy="3496252"/>
          </a:xfrm>
        </p:spPr>
        <p:txBody>
          <a:bodyPr>
            <a:normAutofit/>
          </a:bodyPr>
          <a:lstStyle/>
          <a:p>
            <a:r>
              <a:rPr lang="en-US" sz="3900" dirty="0"/>
              <a:t>Multi-trade </a:t>
            </a:r>
          </a:p>
          <a:p>
            <a:r>
              <a:rPr lang="en-US" sz="3900" dirty="0"/>
              <a:t>One supervisor</a:t>
            </a:r>
          </a:p>
          <a:p>
            <a:r>
              <a:rPr lang="en-US" sz="3900" dirty="0"/>
              <a:t>Night crew </a:t>
            </a:r>
          </a:p>
        </p:txBody>
      </p:sp>
      <p:pic>
        <p:nvPicPr>
          <p:cNvPr id="7" name="Picture 6" descr="A picture containing indoor, floor, person, ground&#10;&#10;Description automatically generated">
            <a:extLst>
              <a:ext uri="{FF2B5EF4-FFF2-40B4-BE49-F238E27FC236}">
                <a16:creationId xmlns:a16="http://schemas.microsoft.com/office/drawing/2014/main" id="{284FE6C7-4C13-4BB4-BEDB-0FBF041E0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527" y="1630060"/>
            <a:ext cx="5729288" cy="381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6696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7FDA948-C7CA-9545-814F-DCD2CAC14F1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721" y="2025327"/>
            <a:ext cx="5122335" cy="3894247"/>
          </a:xfrm>
          <a:prstGeom prst="rect">
            <a:avLst/>
          </a:prstGeom>
        </p:spPr>
      </p:pic>
      <p:pic>
        <p:nvPicPr>
          <p:cNvPr id="14" name="Picture 14">
            <a:extLst>
              <a:ext uri="{FF2B5EF4-FFF2-40B4-BE49-F238E27FC236}">
                <a16:creationId xmlns:a16="http://schemas.microsoft.com/office/drawing/2014/main" id="{06231C77-EB16-6C43-97DB-DAD722D7545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73639" y="2025327"/>
            <a:ext cx="2809931" cy="3894247"/>
          </a:xfrm>
          <a:prstGeom prst="rect">
            <a:avLst/>
          </a:prstGeom>
        </p:spPr>
      </p:pic>
      <p:pic>
        <p:nvPicPr>
          <p:cNvPr id="18" name="Picture 18">
            <a:extLst>
              <a:ext uri="{FF2B5EF4-FFF2-40B4-BE49-F238E27FC236}">
                <a16:creationId xmlns:a16="http://schemas.microsoft.com/office/drawing/2014/main" id="{3A7E08E0-E753-A146-B246-6B9C2FBE290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560435" y="1997405"/>
            <a:ext cx="3246590" cy="3894247"/>
          </a:xfrm>
          <a:prstGeom prst="rect">
            <a:avLst/>
          </a:prstGeom>
        </p:spPr>
      </p:pic>
      <p:sp>
        <p:nvSpPr>
          <p:cNvPr id="7" name="Title 1">
            <a:extLst>
              <a:ext uri="{FF2B5EF4-FFF2-40B4-BE49-F238E27FC236}">
                <a16:creationId xmlns:a16="http://schemas.microsoft.com/office/drawing/2014/main" id="{7C1959EA-7A37-0A4D-8331-8496B36152D9}"/>
              </a:ext>
            </a:extLst>
          </p:cNvPr>
          <p:cNvSpPr txBox="1">
            <a:spLocks/>
          </p:cNvSpPr>
          <p:nvPr/>
        </p:nvSpPr>
        <p:spPr>
          <a:xfrm>
            <a:off x="1422010" y="998338"/>
            <a:ext cx="2880978" cy="9990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smtClean="0"/>
              <a:t>Design</a:t>
            </a:r>
            <a:endParaRPr lang="en-US" sz="1800" dirty="0"/>
          </a:p>
        </p:txBody>
      </p:sp>
      <p:sp>
        <p:nvSpPr>
          <p:cNvPr id="8" name="Title 1">
            <a:extLst>
              <a:ext uri="{FF2B5EF4-FFF2-40B4-BE49-F238E27FC236}">
                <a16:creationId xmlns:a16="http://schemas.microsoft.com/office/drawing/2014/main" id="{7C1959EA-7A37-0A4D-8331-8496B36152D9}"/>
              </a:ext>
            </a:extLst>
          </p:cNvPr>
          <p:cNvSpPr txBox="1">
            <a:spLocks/>
          </p:cNvSpPr>
          <p:nvPr/>
        </p:nvSpPr>
        <p:spPr>
          <a:xfrm>
            <a:off x="5582803" y="998338"/>
            <a:ext cx="2880978" cy="9990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smtClean="0"/>
              <a:t>estimate</a:t>
            </a:r>
            <a:endParaRPr lang="en-US" sz="1800" dirty="0"/>
          </a:p>
        </p:txBody>
      </p:sp>
      <p:sp>
        <p:nvSpPr>
          <p:cNvPr id="9" name="Title 1">
            <a:extLst>
              <a:ext uri="{FF2B5EF4-FFF2-40B4-BE49-F238E27FC236}">
                <a16:creationId xmlns:a16="http://schemas.microsoft.com/office/drawing/2014/main" id="{7C1959EA-7A37-0A4D-8331-8496B36152D9}"/>
              </a:ext>
            </a:extLst>
          </p:cNvPr>
          <p:cNvSpPr txBox="1">
            <a:spLocks/>
          </p:cNvSpPr>
          <p:nvPr/>
        </p:nvSpPr>
        <p:spPr>
          <a:xfrm>
            <a:off x="8814959" y="998338"/>
            <a:ext cx="2880978" cy="999067"/>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smtClean="0"/>
              <a:t>schedule</a:t>
            </a:r>
            <a:endParaRPr lang="en-US" sz="3600" dirty="0"/>
          </a:p>
        </p:txBody>
      </p:sp>
    </p:spTree>
    <p:extLst>
      <p:ext uri="{BB962C8B-B14F-4D97-AF65-F5344CB8AC3E}">
        <p14:creationId xmlns:p14="http://schemas.microsoft.com/office/powerpoint/2010/main" val="2001377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1423</Words>
  <Application>Microsoft Office PowerPoint</Application>
  <PresentationFormat>Widescreen</PresentationFormat>
  <Paragraphs>316</Paragraphs>
  <Slides>57</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Calibri Light</vt:lpstr>
      <vt:lpstr>Noto Sans Symbols</vt:lpstr>
      <vt:lpstr>Oswald</vt:lpstr>
      <vt:lpstr>Quattrocento Sans</vt:lpstr>
      <vt:lpstr>Roboto</vt:lpstr>
      <vt:lpstr>Verdana</vt:lpstr>
      <vt:lpstr>Office Theme</vt:lpstr>
      <vt:lpstr>July 2019 Brown Bag Lunch Presentations</vt:lpstr>
      <vt:lpstr>Over or Under continued….</vt:lpstr>
      <vt:lpstr>Building Operations   Project Team</vt:lpstr>
      <vt:lpstr>AGENDA</vt:lpstr>
      <vt:lpstr>Recharge-Projects </vt:lpstr>
      <vt:lpstr>What exactly Is the  PROJECT-TEAM?</vt:lpstr>
      <vt:lpstr>Customer service</vt:lpstr>
      <vt:lpstr>Project-team </vt:lpstr>
      <vt:lpstr>PowerPoint Presentation</vt:lpstr>
      <vt:lpstr>Movement-to-improvement</vt:lpstr>
      <vt:lpstr>Team members </vt:lpstr>
      <vt:lpstr>PowerPoint Presentation</vt:lpstr>
      <vt:lpstr>Speed &amp; Budget</vt:lpstr>
      <vt:lpstr>Our promise to you</vt:lpstr>
      <vt:lpstr>Use the Project-Team</vt:lpstr>
      <vt:lpstr>PowerPoint Presentation</vt:lpstr>
      <vt:lpstr>How to submit a Work Order </vt:lpstr>
      <vt:lpstr>Sustainable Buildings &amp;  The Climate Action Plan</vt:lpstr>
      <vt:lpstr>UCSD is Growing!</vt:lpstr>
      <vt:lpstr>PowerPoint Presentation</vt:lpstr>
      <vt:lpstr>PowerPoint Presentation</vt:lpstr>
      <vt:lpstr>PowerPoint Presentation</vt:lpstr>
      <vt:lpstr>PowerPoint Presentation</vt:lpstr>
      <vt:lpstr>Carbon Neutrality Goals </vt:lpstr>
      <vt:lpstr>PowerPoint Presentation</vt:lpstr>
      <vt:lpstr>PowerPoint Presentation</vt:lpstr>
      <vt:lpstr>Business as Usual</vt:lpstr>
      <vt:lpstr>PowerPoint Presentation</vt:lpstr>
      <vt:lpstr>Cogen scenarios</vt:lpstr>
      <vt:lpstr>PowerPoint Presentation</vt:lpstr>
      <vt:lpstr>Sustainable Building Policy</vt:lpstr>
      <vt:lpstr>PowerPoint Presentation</vt:lpstr>
      <vt:lpstr>Zero Waste Goals </vt:lpstr>
      <vt:lpstr>PowerPoint Presentation</vt:lpstr>
      <vt:lpstr>PowerPoint Presentation</vt:lpstr>
      <vt:lpstr>Zero Waste</vt:lpstr>
      <vt:lpstr>….but we need YOUR help to meet our goals!</vt:lpstr>
      <vt:lpstr>PowerPoint Presentation</vt:lpstr>
      <vt:lpstr>PowerPoint Presentation</vt:lpstr>
      <vt:lpstr>PowerPoint Presentation</vt:lpstr>
      <vt:lpstr>Building Services Floor Care Team</vt:lpstr>
      <vt:lpstr>About the Floor Care Team</vt:lpstr>
      <vt:lpstr>Types of floor we currently service</vt:lpstr>
      <vt:lpstr>Rubber/Cork </vt:lpstr>
      <vt:lpstr>VCT</vt:lpstr>
      <vt:lpstr>Types of carpet we currently service</vt:lpstr>
      <vt:lpstr>How to Request Service?</vt:lpstr>
      <vt:lpstr>EBU2A Carpet Cleaning</vt:lpstr>
      <vt:lpstr>How to prepare for the day of the service?</vt:lpstr>
      <vt:lpstr>Questions??</vt:lpstr>
      <vt:lpstr>Campus Bin Buddies Program Update</vt:lpstr>
      <vt:lpstr>Campus Bin Buddies Program Update </vt:lpstr>
      <vt:lpstr>Campus Bin Buddies Program Update Implemented Colleges</vt:lpstr>
      <vt:lpstr>Campus Bin Buddies Program Update In progress</vt:lpstr>
      <vt:lpstr>Campus Bin Buddies Program Update Lessons Learned</vt:lpstr>
      <vt:lpstr>Campus Bin Buddies Program Update</vt:lpstr>
      <vt:lpstr>Campus Bin Buddies Program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Brown Bag Lunch Presentations</dc:title>
  <dc:creator>Sheehan, Colleen</dc:creator>
  <cp:lastModifiedBy>Bravo, Noemi</cp:lastModifiedBy>
  <cp:revision>12</cp:revision>
  <dcterms:created xsi:type="dcterms:W3CDTF">2017-07-11T20:03:58Z</dcterms:created>
  <dcterms:modified xsi:type="dcterms:W3CDTF">2019-07-30T16:00:37Z</dcterms:modified>
</cp:coreProperties>
</file>