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963"/>
    <a:srgbClr val="B1B9C1"/>
    <a:srgbClr val="CAA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0" d="100"/>
          <a:sy n="120" d="100"/>
        </p:scale>
        <p:origin x="2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F9906-771D-48E5-AEC4-1CF26125A38E}" type="datetimeFigureOut">
              <a:rPr lang="en-US" smtClean="0"/>
              <a:t>6/26/2019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A7BBE-FD00-4273-8D6A-08260A1DB6C3}" type="slidenum">
              <a:rPr lang="en-US" smtClean="0"/>
              <a:t>‹#›</a:t>
            </a:fld>
            <a:endParaRPr lang="en-US"/>
          </a:p>
        </p:txBody>
      </p:sp>
    </p:spTree>
    <p:extLst>
      <p:ext uri="{BB962C8B-B14F-4D97-AF65-F5344CB8AC3E}">
        <p14:creationId xmlns:p14="http://schemas.microsoft.com/office/powerpoint/2010/main" val="396296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186363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68724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4093566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 White+S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84929" y="1983180"/>
            <a:ext cx="11431019" cy="1995456"/>
          </a:xfrm>
        </p:spPr>
        <p:txBody>
          <a:bodyPr lIns="0" tIns="0" rIns="0" bIns="0" anchor="b" anchorCtr="1">
            <a:noAutofit/>
          </a:bodyPr>
          <a:lstStyle>
            <a:lvl1pPr algn="ctr">
              <a:lnSpc>
                <a:spcPts val="3800"/>
              </a:lnSpc>
              <a:defRPr sz="4400" b="1" cap="all" baseline="0">
                <a:solidFill>
                  <a:srgbClr val="FFFFFF"/>
                </a:solidFill>
                <a:latin typeface="calibri" charset="0"/>
              </a:defRPr>
            </a:lvl1pPr>
          </a:lstStyle>
          <a:p>
            <a:r>
              <a:rPr lang="en-US" dirty="0" smtClean="0"/>
              <a:t>Click to Add Title</a:t>
            </a:r>
            <a:endParaRPr lang="en-US" dirty="0"/>
          </a:p>
        </p:txBody>
      </p:sp>
      <p:sp>
        <p:nvSpPr>
          <p:cNvPr id="10" name="Subtitle 2"/>
          <p:cNvSpPr>
            <a:spLocks noGrp="1"/>
          </p:cNvSpPr>
          <p:nvPr>
            <p:ph type="subTitle" idx="1" hasCustomPrompt="1"/>
          </p:nvPr>
        </p:nvSpPr>
        <p:spPr>
          <a:xfrm>
            <a:off x="384929" y="4039763"/>
            <a:ext cx="11431019" cy="1953784"/>
          </a:xfrm>
        </p:spPr>
        <p:txBody>
          <a:bodyPr lIns="0" tIns="0" rIns="0" bIns="0" anchor="t" anchorCtr="1">
            <a:noAutofit/>
          </a:bodyPr>
          <a:lstStyle>
            <a:lvl1pPr marL="0" indent="0" algn="ctr">
              <a:lnSpc>
                <a:spcPts val="1800"/>
              </a:lnSpc>
              <a:spcBef>
                <a:spcPts val="0"/>
              </a:spcBef>
              <a:buNone/>
              <a:defRPr sz="2000" baseline="0">
                <a:solidFill>
                  <a:srgbClr val="FFFFFF"/>
                </a:solidFill>
                <a:latin typeface="Calibri" charset="0"/>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smtClean="0"/>
              <a:t>Click to Add Subtitle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2343" y="256328"/>
            <a:ext cx="1956816" cy="384048"/>
          </a:xfrm>
          <a:prstGeom prst="rect">
            <a:avLst/>
          </a:prstGeom>
        </p:spPr>
      </p:pic>
    </p:spTree>
    <p:extLst>
      <p:ext uri="{BB962C8B-B14F-4D97-AF65-F5344CB8AC3E}">
        <p14:creationId xmlns:p14="http://schemas.microsoft.com/office/powerpoint/2010/main" val="67035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097558" y="3"/>
            <a:ext cx="6094444" cy="6856100"/>
          </a:xfrm>
          <a:blipFill dpi="0" rotWithShape="1">
            <a:blip r:embed="rId3"/>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smtClean="0"/>
              <a:t>Drag picture to placeholder or click icon to add</a:t>
            </a:r>
            <a:endParaRPr lang="en-US" dirty="0"/>
          </a:p>
        </p:txBody>
      </p:sp>
      <p:sp>
        <p:nvSpPr>
          <p:cNvPr id="16" name="Title 1"/>
          <p:cNvSpPr>
            <a:spLocks noGrp="1"/>
          </p:cNvSpPr>
          <p:nvPr>
            <p:ph type="ctrTitle" hasCustomPrompt="1"/>
          </p:nvPr>
        </p:nvSpPr>
        <p:spPr>
          <a:xfrm>
            <a:off x="-115329" y="259493"/>
            <a:ext cx="5835548" cy="1572619"/>
          </a:xfrm>
          <a:solidFill>
            <a:schemeClr val="bg1"/>
          </a:solidFill>
        </p:spPr>
        <p:txBody>
          <a:bodyPr lIns="457200" tIns="182880" rIns="182880" bIns="182880" anchor="ctr" anchorCtr="0">
            <a:noAutofit/>
          </a:bodyPr>
          <a:lstStyle>
            <a:lvl1pPr algn="l">
              <a:lnSpc>
                <a:spcPts val="3000"/>
              </a:lnSpc>
              <a:defRPr sz="3200" b="1" baseline="0">
                <a:solidFill>
                  <a:srgbClr val="006C92"/>
                </a:solidFill>
              </a:defRPr>
            </a:lvl1pPr>
          </a:lstStyle>
          <a:p>
            <a:r>
              <a:rPr lang="en-US" dirty="0" smtClean="0"/>
              <a:t>CLICK TO ADD TITLE</a:t>
            </a:r>
            <a:endParaRPr lang="en-US" dirty="0"/>
          </a:p>
        </p:txBody>
      </p:sp>
      <p:sp>
        <p:nvSpPr>
          <p:cNvPr id="6" name="Content Placeholder 2"/>
          <p:cNvSpPr>
            <a:spLocks noGrp="1"/>
          </p:cNvSpPr>
          <p:nvPr>
            <p:ph idx="11" hasCustomPrompt="1"/>
          </p:nvPr>
        </p:nvSpPr>
        <p:spPr>
          <a:xfrm>
            <a:off x="487680" y="2005533"/>
            <a:ext cx="5232539" cy="4556632"/>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038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365762" y="1313971"/>
            <a:ext cx="11477324"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smtClean="0"/>
              <a:t>Drag picture to placeholder </a:t>
            </a:r>
            <a:br>
              <a:rPr lang="en-US" dirty="0" smtClean="0"/>
            </a:br>
            <a:r>
              <a:rPr lang="en-US" dirty="0" smtClean="0"/>
              <a:t>or click icon to add</a:t>
            </a:r>
            <a:br>
              <a:rPr lang="en-US" dirty="0" smtClean="0"/>
            </a:br>
            <a:r>
              <a:rPr lang="en-US" dirty="0" smtClean="0"/>
              <a:t>(150 DPI </a:t>
            </a:r>
            <a:r>
              <a:rPr lang="en-US" dirty="0" err="1" smtClean="0"/>
              <a:t>PNG</a:t>
            </a:r>
            <a:r>
              <a:rPr lang="en-US" dirty="0" smtClean="0"/>
              <a:t> file recommended)</a:t>
            </a:r>
            <a:endParaRPr lang="en-US" dirty="0"/>
          </a:p>
        </p:txBody>
      </p:sp>
      <p:sp>
        <p:nvSpPr>
          <p:cNvPr id="5" name="Title 1"/>
          <p:cNvSpPr>
            <a:spLocks noGrp="1"/>
          </p:cNvSpPr>
          <p:nvPr>
            <p:ph type="ctrTitle" hasCustomPrompt="1"/>
          </p:nvPr>
        </p:nvSpPr>
        <p:spPr>
          <a:xfrm>
            <a:off x="-164758" y="250878"/>
            <a:ext cx="12007843" cy="811807"/>
          </a:xfrm>
          <a:solidFill>
            <a:schemeClr val="bg1"/>
          </a:solidFill>
        </p:spPr>
        <p:txBody>
          <a:bodyPr lIns="457200" tIns="0" rIns="0" bIns="0" anchor="ctr" anchorCtr="0">
            <a:noAutofit/>
          </a:bodyPr>
          <a:lstStyle>
            <a:lvl1pPr algn="l">
              <a:lnSpc>
                <a:spcPts val="2600"/>
              </a:lnSpc>
              <a:defRPr sz="3000" b="1" cap="all" baseline="0">
                <a:solidFill>
                  <a:srgbClr val="006C92"/>
                </a:solidFill>
              </a:defRPr>
            </a:lvl1pPr>
          </a:lstStyle>
          <a:p>
            <a:r>
              <a:rPr lang="en-US" smtClean="0"/>
              <a:t>Click to Add Title</a:t>
            </a:r>
            <a:endParaRPr lang="en-US" dirty="0"/>
          </a:p>
        </p:txBody>
      </p:sp>
      <p:sp>
        <p:nvSpPr>
          <p:cNvPr id="6" name="Content Placeholder 2"/>
          <p:cNvSpPr>
            <a:spLocks noGrp="1"/>
          </p:cNvSpPr>
          <p:nvPr>
            <p:ph idx="11" hasCustomPrompt="1"/>
          </p:nvPr>
        </p:nvSpPr>
        <p:spPr>
          <a:xfrm>
            <a:off x="365762" y="5099914"/>
            <a:ext cx="11477324" cy="1416148"/>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29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Content+Photo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423334" y="1352391"/>
            <a:ext cx="6347884" cy="5163671"/>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smtClean="0"/>
              <a:t>Drag picture to placeholder </a:t>
            </a:r>
            <a:br>
              <a:rPr lang="en-US" dirty="0" smtClean="0"/>
            </a:br>
            <a:r>
              <a:rPr lang="en-US" dirty="0" smtClean="0"/>
              <a:t>or click icon to add</a:t>
            </a:r>
            <a:br>
              <a:rPr lang="en-US" dirty="0" smtClean="0"/>
            </a:br>
            <a:r>
              <a:rPr lang="en-US" dirty="0" smtClean="0"/>
              <a:t>(150 DPI </a:t>
            </a:r>
            <a:r>
              <a:rPr lang="en-US" dirty="0" err="1" smtClean="0"/>
              <a:t>PNG</a:t>
            </a:r>
            <a:r>
              <a:rPr lang="en-US" dirty="0" smtClean="0"/>
              <a:t> file recommended)</a:t>
            </a:r>
            <a:endParaRPr lang="en-US" dirty="0"/>
          </a:p>
        </p:txBody>
      </p:sp>
      <p:sp>
        <p:nvSpPr>
          <p:cNvPr id="10" name="Title 1"/>
          <p:cNvSpPr>
            <a:spLocks noGrp="1"/>
          </p:cNvSpPr>
          <p:nvPr>
            <p:ph type="ctrTitle" hasCustomPrompt="1"/>
          </p:nvPr>
        </p:nvSpPr>
        <p:spPr>
          <a:xfrm>
            <a:off x="-164758" y="250878"/>
            <a:ext cx="12007843" cy="811807"/>
          </a:xfrm>
          <a:solidFill>
            <a:schemeClr val="bg1"/>
          </a:solidFill>
        </p:spPr>
        <p:txBody>
          <a:bodyPr lIns="457200" tIns="0" rIns="0" bIns="0" anchor="ctr" anchorCtr="0">
            <a:noAutofit/>
          </a:bodyPr>
          <a:lstStyle>
            <a:lvl1pPr algn="l">
              <a:lnSpc>
                <a:spcPts val="2600"/>
              </a:lnSpc>
              <a:defRPr sz="3000" b="1" cap="all" baseline="0">
                <a:solidFill>
                  <a:srgbClr val="006C92"/>
                </a:solidFill>
              </a:defRPr>
            </a:lvl1pPr>
          </a:lstStyle>
          <a:p>
            <a:r>
              <a:rPr lang="en-US" dirty="0" smtClean="0"/>
              <a:t>Click to Add Title</a:t>
            </a:r>
            <a:endParaRPr lang="en-US" dirty="0"/>
          </a:p>
        </p:txBody>
      </p:sp>
      <p:sp>
        <p:nvSpPr>
          <p:cNvPr id="5" name="Content Placeholder 2"/>
          <p:cNvSpPr>
            <a:spLocks noGrp="1"/>
          </p:cNvSpPr>
          <p:nvPr>
            <p:ph idx="11" hasCustomPrompt="1"/>
          </p:nvPr>
        </p:nvSpPr>
        <p:spPr>
          <a:xfrm>
            <a:off x="7058525" y="1352391"/>
            <a:ext cx="4784560" cy="5163671"/>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9636133"/>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Content+Photo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5532276" y="1367759"/>
            <a:ext cx="6267451" cy="5151763"/>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smtClean="0"/>
              <a:t>Drag picture to placeholder </a:t>
            </a:r>
            <a:br>
              <a:rPr lang="en-US" dirty="0" smtClean="0"/>
            </a:br>
            <a:r>
              <a:rPr lang="en-US" dirty="0" smtClean="0"/>
              <a:t>or click icon to add</a:t>
            </a:r>
            <a:br>
              <a:rPr lang="en-US" dirty="0" smtClean="0"/>
            </a:br>
            <a:r>
              <a:rPr lang="en-US" dirty="0" smtClean="0"/>
              <a:t>(150 DPI </a:t>
            </a:r>
            <a:r>
              <a:rPr lang="en-US" dirty="0" err="1" smtClean="0"/>
              <a:t>PNG</a:t>
            </a:r>
            <a:r>
              <a:rPr lang="en-US" dirty="0" smtClean="0"/>
              <a:t> file recommended)</a:t>
            </a:r>
            <a:endParaRPr lang="en-US" dirty="0"/>
          </a:p>
        </p:txBody>
      </p:sp>
      <p:sp>
        <p:nvSpPr>
          <p:cNvPr id="5" name="Title 1"/>
          <p:cNvSpPr>
            <a:spLocks noGrp="1"/>
          </p:cNvSpPr>
          <p:nvPr>
            <p:ph type="ctrTitle" hasCustomPrompt="1"/>
          </p:nvPr>
        </p:nvSpPr>
        <p:spPr>
          <a:xfrm>
            <a:off x="-164758" y="250878"/>
            <a:ext cx="12007843" cy="811807"/>
          </a:xfrm>
          <a:solidFill>
            <a:schemeClr val="bg1"/>
          </a:solidFill>
        </p:spPr>
        <p:txBody>
          <a:bodyPr lIns="457200" tIns="0" rIns="0" bIns="0" anchor="ctr" anchorCtr="0">
            <a:noAutofit/>
          </a:bodyPr>
          <a:lstStyle>
            <a:lvl1pPr algn="l">
              <a:lnSpc>
                <a:spcPts val="2600"/>
              </a:lnSpc>
              <a:defRPr sz="3000" b="1" cap="all" baseline="0">
                <a:solidFill>
                  <a:srgbClr val="006C92"/>
                </a:solidFill>
              </a:defRPr>
            </a:lvl1pPr>
          </a:lstStyle>
          <a:p>
            <a:r>
              <a:rPr lang="en-US" dirty="0" smtClean="0"/>
              <a:t>Click to Add Title</a:t>
            </a:r>
            <a:endParaRPr lang="en-US" dirty="0"/>
          </a:p>
        </p:txBody>
      </p:sp>
      <p:sp>
        <p:nvSpPr>
          <p:cNvPr id="6" name="Content Placeholder 2"/>
          <p:cNvSpPr>
            <a:spLocks noGrp="1"/>
          </p:cNvSpPr>
          <p:nvPr>
            <p:ph idx="11" hasCustomPrompt="1"/>
          </p:nvPr>
        </p:nvSpPr>
        <p:spPr>
          <a:xfrm>
            <a:off x="462012" y="1367758"/>
            <a:ext cx="4784560" cy="5148303"/>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8436731"/>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 White+S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384929" y="4188485"/>
            <a:ext cx="11431019" cy="1470025"/>
          </a:xfrm>
        </p:spPr>
        <p:txBody>
          <a:bodyPr lIns="0" tIns="0" rIns="0" bIns="0" anchor="b" anchorCtr="0">
            <a:noAutofit/>
          </a:bodyPr>
          <a:lstStyle>
            <a:lvl1pPr algn="l">
              <a:lnSpc>
                <a:spcPts val="3000"/>
              </a:lnSpc>
              <a:defRPr sz="3600" b="1" cap="all" baseline="0">
                <a:solidFill>
                  <a:srgbClr val="FFFFFF"/>
                </a:solidFill>
                <a:latin typeface="+mj-lt"/>
              </a:defRPr>
            </a:lvl1pPr>
          </a:lstStyle>
          <a:p>
            <a:r>
              <a:rPr lang="en-US" dirty="0" smtClean="0"/>
              <a:t>Click to Add Title</a:t>
            </a:r>
            <a:endParaRPr lang="en-US" dirty="0"/>
          </a:p>
        </p:txBody>
      </p:sp>
      <p:sp>
        <p:nvSpPr>
          <p:cNvPr id="11" name="Subtitle 2"/>
          <p:cNvSpPr>
            <a:spLocks noGrp="1"/>
          </p:cNvSpPr>
          <p:nvPr>
            <p:ph type="subTitle" idx="1" hasCustomPrompt="1"/>
          </p:nvPr>
        </p:nvSpPr>
        <p:spPr>
          <a:xfrm>
            <a:off x="384929" y="5804705"/>
            <a:ext cx="11431019" cy="749776"/>
          </a:xfrm>
        </p:spPr>
        <p:txBody>
          <a:bodyPr lIns="0" tIns="0" rIns="0" bIns="0">
            <a:noAutofit/>
          </a:bodyPr>
          <a:lstStyle>
            <a:lvl1pPr marL="0" indent="0" algn="l">
              <a:lnSpc>
                <a:spcPts val="1800"/>
              </a:lnSpc>
              <a:buNone/>
              <a:defRPr sz="2000" baseline="0">
                <a:solidFill>
                  <a:srgbClr val="FFFFFF"/>
                </a:solidFill>
                <a:latin typeface="+mj-lt"/>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smtClean="0"/>
              <a:t>Click to Add Subtitle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28544" y="2767584"/>
            <a:ext cx="6522720" cy="1280160"/>
          </a:xfrm>
          <a:prstGeom prst="rect">
            <a:avLst/>
          </a:prstGeom>
        </p:spPr>
      </p:pic>
    </p:spTree>
    <p:extLst>
      <p:ext uri="{BB962C8B-B14F-4D97-AF65-F5344CB8AC3E}">
        <p14:creationId xmlns:p14="http://schemas.microsoft.com/office/powerpoint/2010/main" val="278922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80771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9FBF1-FACA-49BF-8E25-284EC9A9839D}"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122965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39FBF1-FACA-49BF-8E25-284EC9A9839D}" type="datetimeFigureOut">
              <a:rPr lang="en-US" smtClean="0"/>
              <a:t>6/26/2019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426339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39FBF1-FACA-49BF-8E25-284EC9A9839D}" type="datetimeFigureOut">
              <a:rPr lang="en-US" smtClean="0"/>
              <a:t>6/26/2019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132009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39FBF1-FACA-49BF-8E25-284EC9A9839D}" type="datetimeFigureOut">
              <a:rPr lang="en-US" smtClean="0"/>
              <a:t>6/26/2019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377774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9FBF1-FACA-49BF-8E25-284EC9A9839D}" type="datetimeFigureOut">
              <a:rPr lang="en-US" smtClean="0"/>
              <a:t>6/26/2019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632138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9FBF1-FACA-49BF-8E25-284EC9A9839D}" type="datetimeFigureOut">
              <a:rPr lang="en-US" smtClean="0"/>
              <a:t>6/26/2019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421788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9FBF1-FACA-49BF-8E25-284EC9A9839D}" type="datetimeFigureOut">
              <a:rPr lang="en-US" smtClean="0"/>
              <a:t>6/26/2019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461553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9FBF1-FACA-49BF-8E25-284EC9A9839D}" type="datetimeFigureOut">
              <a:rPr lang="en-US" smtClean="0"/>
              <a:t>6/26/2019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A55C0-D6B7-405C-95A5-7E8C6B943165}" type="slidenum">
              <a:rPr lang="en-US" smtClean="0"/>
              <a:t>‹#›</a:t>
            </a:fld>
            <a:endParaRPr lang="en-US"/>
          </a:p>
        </p:txBody>
      </p:sp>
    </p:spTree>
    <p:extLst>
      <p:ext uri="{BB962C8B-B14F-4D97-AF65-F5344CB8AC3E}">
        <p14:creationId xmlns:p14="http://schemas.microsoft.com/office/powerpoint/2010/main" val="3905900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5.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5.xml"/><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4.xml"/><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4.xml"/><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4.xml"/><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rPr>
              <a:t>June 2019</a:t>
            </a:r>
            <a:r>
              <a:rPr lang="en-US" dirty="0" smtClean="0">
                <a:solidFill>
                  <a:srgbClr val="002060"/>
                </a:solidFill>
              </a:rPr>
              <a:t> </a:t>
            </a:r>
            <a:r>
              <a:rPr lang="en-US" dirty="0" smtClean="0">
                <a:solidFill>
                  <a:srgbClr val="002060"/>
                </a:solidFill>
              </a:rPr>
              <a:t>Brown Bag</a:t>
            </a:r>
            <a:br>
              <a:rPr lang="en-US" dirty="0" smtClean="0">
                <a:solidFill>
                  <a:srgbClr val="002060"/>
                </a:solidFill>
              </a:rPr>
            </a:br>
            <a:r>
              <a:rPr lang="en-US" dirty="0" smtClean="0">
                <a:solidFill>
                  <a:srgbClr val="002060"/>
                </a:solidFill>
              </a:rPr>
              <a:t>Lunch Presentations</a:t>
            </a: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a:normAutofit/>
          </a:bodyPr>
          <a:lstStyle/>
          <a:p>
            <a:r>
              <a:rPr lang="en-US" dirty="0" smtClean="0">
                <a:solidFill>
                  <a:srgbClr val="364963"/>
                </a:solidFill>
              </a:rPr>
              <a:t>Facilities Management Summer Projects </a:t>
            </a:r>
            <a:endParaRPr lang="en-US" dirty="0" smtClean="0">
              <a:solidFill>
                <a:srgbClr val="364963"/>
              </a:solidFill>
            </a:endParaRP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2404669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Sinks &amp; countertops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514028" y="2109825"/>
            <a:ext cx="4887832" cy="377108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30" y="2581212"/>
            <a:ext cx="3771085" cy="282831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50157" y="2574724"/>
            <a:ext cx="3719212" cy="2789409"/>
          </a:xfrm>
          <a:prstGeom prst="rect">
            <a:avLst/>
          </a:prstGeom>
        </p:spPr>
      </p:pic>
    </p:spTree>
    <p:extLst>
      <p:ext uri="{BB962C8B-B14F-4D97-AF65-F5344CB8AC3E}">
        <p14:creationId xmlns:p14="http://schemas.microsoft.com/office/powerpoint/2010/main" val="3483067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4"/>
          </p:nvPr>
        </p:nvSpPr>
        <p:spPr/>
      </p:sp>
      <p:sp>
        <p:nvSpPr>
          <p:cNvPr id="3" name="Title 2"/>
          <p:cNvSpPr>
            <a:spLocks noGrp="1"/>
          </p:cNvSpPr>
          <p:nvPr>
            <p:ph type="ctrTitle"/>
          </p:nvPr>
        </p:nvSpPr>
        <p:spPr/>
        <p:txBody>
          <a:bodyPr/>
          <a:lstStyle/>
          <a:p>
            <a:r>
              <a:rPr lang="en-US" dirty="0" smtClean="0"/>
              <a:t>Walls &amp; cabinets</a:t>
            </a:r>
            <a:endParaRPr lang="en-US" dirty="0"/>
          </a:p>
        </p:txBody>
      </p:sp>
      <p:sp>
        <p:nvSpPr>
          <p:cNvPr id="4" name="Content Placeholder 3"/>
          <p:cNvSpPr>
            <a:spLocks noGrp="1"/>
          </p:cNvSpPr>
          <p:nvPr>
            <p:ph idx="11"/>
          </p:nvPr>
        </p:nvSpPr>
        <p:spPr/>
        <p:txBody>
          <a:bodyPr/>
          <a:lstStyle/>
          <a:p>
            <a:endParaRPr lang="en-US" dirty="0"/>
          </a:p>
        </p:txBody>
      </p:sp>
      <p:pic>
        <p:nvPicPr>
          <p:cNvPr id="1026" name="B5F838FD-A64D-4AD9-B17F-D6F3A5E89658" descr="image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00" y="1672323"/>
            <a:ext cx="5574536" cy="41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95F145BA-3C7C-4E09-895B-3871094525C1" descr="image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9290" y="1672323"/>
            <a:ext cx="5574535" cy="41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178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vents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39133"/>
            <a:ext cx="6106424" cy="458388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141" y="1539132"/>
            <a:ext cx="5235240" cy="4583889"/>
          </a:xfrm>
          <a:prstGeom prst="rect">
            <a:avLst/>
          </a:prstGeom>
        </p:spPr>
      </p:pic>
    </p:spTree>
    <p:extLst>
      <p:ext uri="{BB962C8B-B14F-4D97-AF65-F5344CB8AC3E}">
        <p14:creationId xmlns:p14="http://schemas.microsoft.com/office/powerpoint/2010/main" val="3632197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Doors, frames and handles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30329" y="2069887"/>
            <a:ext cx="5094052" cy="382393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6621" y="2071588"/>
            <a:ext cx="5094049" cy="3820537"/>
          </a:xfrm>
          <a:prstGeom prst="rect">
            <a:avLst/>
          </a:prstGeom>
        </p:spPr>
      </p:pic>
    </p:spTree>
    <p:extLst>
      <p:ext uri="{BB962C8B-B14F-4D97-AF65-F5344CB8AC3E}">
        <p14:creationId xmlns:p14="http://schemas.microsoft.com/office/powerpoint/2010/main" val="2034878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Stainless features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1033" y="2168155"/>
            <a:ext cx="4972527" cy="37327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60118" y="2153031"/>
            <a:ext cx="4993628" cy="37485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07656" y="2153689"/>
            <a:ext cx="4998931" cy="3752531"/>
          </a:xfrm>
          <a:prstGeom prst="rect">
            <a:avLst/>
          </a:prstGeom>
        </p:spPr>
      </p:pic>
    </p:spTree>
    <p:extLst>
      <p:ext uri="{BB962C8B-B14F-4D97-AF65-F5344CB8AC3E}">
        <p14:creationId xmlns:p14="http://schemas.microsoft.com/office/powerpoint/2010/main" val="1533460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Window frames &amp; handrails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53" y="1498242"/>
            <a:ext cx="3632471" cy="48432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074" y="1498242"/>
            <a:ext cx="3632471" cy="48432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09370" y="2096563"/>
            <a:ext cx="4851397" cy="3638548"/>
          </a:xfrm>
          <a:prstGeom prst="rect">
            <a:avLst/>
          </a:prstGeom>
        </p:spPr>
      </p:pic>
    </p:spTree>
    <p:extLst>
      <p:ext uri="{BB962C8B-B14F-4D97-AF65-F5344CB8AC3E}">
        <p14:creationId xmlns:p14="http://schemas.microsoft.com/office/powerpoint/2010/main" val="3959952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Window Sills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871" y="1490135"/>
            <a:ext cx="5654863" cy="424114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223" y="1490135"/>
            <a:ext cx="5654863" cy="4241147"/>
          </a:xfrm>
          <a:prstGeom prst="rect">
            <a:avLst/>
          </a:prstGeom>
        </p:spPr>
      </p:pic>
    </p:spTree>
    <p:extLst>
      <p:ext uri="{BB962C8B-B14F-4D97-AF65-F5344CB8AC3E}">
        <p14:creationId xmlns:p14="http://schemas.microsoft.com/office/powerpoint/2010/main" val="2303287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Interior &amp; Exterior window washing</a:t>
            </a:r>
            <a:endParaRPr lang="en-US" dirty="0"/>
          </a:p>
        </p:txBody>
      </p:sp>
      <p:pic>
        <p:nvPicPr>
          <p:cNvPr id="1026" name="Picture 2" descr="Image result for Unger window washing system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690" y="2452123"/>
            <a:ext cx="5923396" cy="2928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terior window wa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26" y="2445607"/>
            <a:ext cx="5219631" cy="29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139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Patios under overhang</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967" y="1375509"/>
            <a:ext cx="5849381" cy="43870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283" y="1375509"/>
            <a:ext cx="5849381" cy="4387036"/>
          </a:xfrm>
          <a:prstGeom prst="rect">
            <a:avLst/>
          </a:prstGeom>
        </p:spPr>
      </p:pic>
    </p:spTree>
    <p:extLst>
      <p:ext uri="{BB962C8B-B14F-4D97-AF65-F5344CB8AC3E}">
        <p14:creationId xmlns:p14="http://schemas.microsoft.com/office/powerpoint/2010/main" val="4091351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Ledges &amp; stairwells</a:t>
            </a:r>
            <a:endParaRPr lang="en-US" dirty="0"/>
          </a:p>
        </p:txBody>
      </p:sp>
      <p:pic>
        <p:nvPicPr>
          <p:cNvPr id="6" name="Content Placeholder 4"/>
          <p:cNvPicPr>
            <a:picLocks noGrp="1" noChangeAspect="1"/>
          </p:cNvPicPr>
          <p:nvPr>
            <p:ph idx="11"/>
          </p:nvPr>
        </p:nvPicPr>
        <p:blipFill>
          <a:blip r:embed="rId2" cstate="print">
            <a:extLst>
              <a:ext uri="{28A0092B-C50C-407E-A947-70E740481C1C}">
                <a14:useLocalDpi xmlns:a14="http://schemas.microsoft.com/office/drawing/2010/main" val="0"/>
              </a:ext>
            </a:extLst>
          </a:blip>
          <a:stretch>
            <a:fillRect/>
          </a:stretch>
        </p:blipFill>
        <p:spPr>
          <a:xfrm rot="5400000">
            <a:off x="926160" y="1888349"/>
            <a:ext cx="4997021" cy="3750923"/>
          </a:xfrm>
        </p:spPr>
      </p:pic>
      <p:pic>
        <p:nvPicPr>
          <p:cNvPr id="5" name="Content Placeholder 4"/>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6640" r="16640"/>
          <a:stretch>
            <a:fillRect/>
          </a:stretch>
        </p:blipFill>
        <p:spPr>
          <a:xfrm rot="5400000">
            <a:off x="5811226" y="1233041"/>
            <a:ext cx="4988399" cy="5070160"/>
          </a:xfrm>
        </p:spPr>
      </p:pic>
    </p:spTree>
    <p:extLst>
      <p:ext uri="{BB962C8B-B14F-4D97-AF65-F5344CB8AC3E}">
        <p14:creationId xmlns:p14="http://schemas.microsoft.com/office/powerpoint/2010/main" val="2248083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929" y="1037391"/>
            <a:ext cx="11431019" cy="2213811"/>
          </a:xfrm>
        </p:spPr>
        <p:txBody>
          <a:bodyPr/>
          <a:lstStyle/>
          <a:p>
            <a:r>
              <a:rPr lang="en-US" dirty="0"/>
              <a:t>FM Building Services Summer Projects &amp; Deep Cleaning</a:t>
            </a:r>
            <a:br>
              <a:rPr lang="en-US" dirty="0"/>
            </a:br>
            <a:r>
              <a:rPr lang="en-US" sz="2667" dirty="0"/>
              <a:t>June 25, 2019</a:t>
            </a:r>
            <a:br>
              <a:rPr lang="en-US" sz="2667" dirty="0"/>
            </a:br>
            <a:endParaRPr lang="en-US" sz="2667" dirty="0"/>
          </a:p>
        </p:txBody>
      </p:sp>
      <p:sp>
        <p:nvSpPr>
          <p:cNvPr id="3" name="Subtitle 2"/>
          <p:cNvSpPr>
            <a:spLocks noGrp="1"/>
          </p:cNvSpPr>
          <p:nvPr>
            <p:ph type="subTitle" idx="1"/>
          </p:nvPr>
        </p:nvSpPr>
        <p:spPr>
          <a:xfrm>
            <a:off x="384929" y="6117389"/>
            <a:ext cx="6042608" cy="470568"/>
          </a:xfrm>
        </p:spPr>
        <p:txBody>
          <a:bodyPr/>
          <a:lstStyle/>
          <a:p>
            <a:pPr algn="l"/>
            <a:r>
              <a:rPr lang="en-US" dirty="0"/>
              <a:t>Jason Kayne, Interim Director of Facilities Management</a:t>
            </a:r>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8021" y="3054049"/>
            <a:ext cx="4498233" cy="270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102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Restroom floors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79" y="1374843"/>
            <a:ext cx="2889723" cy="513728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458" y="1374843"/>
            <a:ext cx="2889724" cy="51372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2538" y="1374843"/>
            <a:ext cx="2854020" cy="5137285"/>
          </a:xfrm>
          <a:prstGeom prst="rect">
            <a:avLst/>
          </a:prstGeom>
        </p:spPr>
      </p:pic>
    </p:spTree>
    <p:extLst>
      <p:ext uri="{BB962C8B-B14F-4D97-AF65-F5344CB8AC3E}">
        <p14:creationId xmlns:p14="http://schemas.microsoft.com/office/powerpoint/2010/main" val="47223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Grout cleaning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313" y="2147606"/>
            <a:ext cx="4661712" cy="34962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16474" y="2161372"/>
            <a:ext cx="4661713" cy="34687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55873" y="2151366"/>
            <a:ext cx="4691795" cy="3518847"/>
          </a:xfrm>
          <a:prstGeom prst="rect">
            <a:avLst/>
          </a:prstGeom>
        </p:spPr>
      </p:pic>
    </p:spTree>
    <p:extLst>
      <p:ext uri="{BB962C8B-B14F-4D97-AF65-F5344CB8AC3E}">
        <p14:creationId xmlns:p14="http://schemas.microsoft.com/office/powerpoint/2010/main" val="3879464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4"/>
          </p:nvPr>
        </p:nvPicPr>
        <p:blipFill>
          <a:blip r:embed="rId2" cstate="print">
            <a:extLst>
              <a:ext uri="{28A0092B-C50C-407E-A947-70E740481C1C}">
                <a14:useLocalDpi xmlns:a14="http://schemas.microsoft.com/office/drawing/2010/main" val="0"/>
              </a:ext>
            </a:extLst>
          </a:blip>
          <a:srcRect l="3890" r="3890"/>
          <a:stretch>
            <a:fillRect/>
          </a:stretch>
        </p:blipFill>
        <p:spPr>
          <a:xfrm rot="10800000">
            <a:off x="729425" y="1674031"/>
            <a:ext cx="4991436" cy="4701879"/>
          </a:xfrm>
        </p:spPr>
      </p:pic>
      <p:sp>
        <p:nvSpPr>
          <p:cNvPr id="3" name="Title 2"/>
          <p:cNvSpPr>
            <a:spLocks noGrp="1"/>
          </p:cNvSpPr>
          <p:nvPr>
            <p:ph type="ctrTitle"/>
          </p:nvPr>
        </p:nvSpPr>
        <p:spPr/>
        <p:txBody>
          <a:bodyPr/>
          <a:lstStyle/>
          <a:p>
            <a:r>
              <a:rPr lang="en-US" dirty="0" smtClean="0"/>
              <a:t>Grout cleaning &amp; refinishing</a:t>
            </a:r>
            <a:endParaRPr lang="en-US" dirty="0"/>
          </a:p>
        </p:txBody>
      </p:sp>
      <p:pic>
        <p:nvPicPr>
          <p:cNvPr id="5" name="Content Placeholder 4"/>
          <p:cNvPicPr>
            <a:picLocks noGrp="1" noChangeAspect="1"/>
          </p:cNvPicPr>
          <p:nvPr>
            <p:ph idx="11"/>
          </p:nvPr>
        </p:nvPicPr>
        <p:blipFill>
          <a:blip r:embed="rId3" cstate="print">
            <a:extLst>
              <a:ext uri="{28A0092B-C50C-407E-A947-70E740481C1C}">
                <a14:useLocalDpi xmlns:a14="http://schemas.microsoft.com/office/drawing/2010/main" val="0"/>
              </a:ext>
            </a:extLst>
          </a:blip>
          <a:stretch>
            <a:fillRect/>
          </a:stretch>
        </p:blipFill>
        <p:spPr>
          <a:xfrm rot="5400000">
            <a:off x="6251904" y="1903688"/>
            <a:ext cx="4782137" cy="4322825"/>
          </a:xfrm>
        </p:spPr>
      </p:pic>
    </p:spTree>
    <p:extLst>
      <p:ext uri="{BB962C8B-B14F-4D97-AF65-F5344CB8AC3E}">
        <p14:creationId xmlns:p14="http://schemas.microsoft.com/office/powerpoint/2010/main" val="2307854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Restroom Partitions, showers &amp; walls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3199" y="2173823"/>
            <a:ext cx="4859865" cy="36448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44897" y="2233094"/>
            <a:ext cx="4859868" cy="36449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478" y="1634089"/>
            <a:ext cx="3638543" cy="4851391"/>
          </a:xfrm>
          <a:prstGeom prst="rect">
            <a:avLst/>
          </a:prstGeom>
        </p:spPr>
      </p:pic>
    </p:spTree>
    <p:extLst>
      <p:ext uri="{BB962C8B-B14F-4D97-AF65-F5344CB8AC3E}">
        <p14:creationId xmlns:p14="http://schemas.microsoft.com/office/powerpoint/2010/main" val="3972104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Locker Rooms</a:t>
            </a:r>
            <a:endParaRPr lang="en-US" dirty="0"/>
          </a:p>
        </p:txBody>
      </p:sp>
      <p:pic>
        <p:nvPicPr>
          <p:cNvPr id="5" name="Content Placeholder 4"/>
          <p:cNvPicPr>
            <a:picLocks noGrp="1" noChangeAspect="1"/>
          </p:cNvPicPr>
          <p:nvPr>
            <p:ph idx="11"/>
          </p:nvPr>
        </p:nvPicPr>
        <p:blipFill>
          <a:blip r:embed="rId2" cstate="print">
            <a:extLst>
              <a:ext uri="{28A0092B-C50C-407E-A947-70E740481C1C}">
                <a14:useLocalDpi xmlns:a14="http://schemas.microsoft.com/office/drawing/2010/main" val="0"/>
              </a:ext>
            </a:extLst>
          </a:blip>
          <a:stretch>
            <a:fillRect/>
          </a:stretch>
        </p:blipFill>
        <p:spPr>
          <a:xfrm>
            <a:off x="6269821" y="1352551"/>
            <a:ext cx="3871912" cy="516254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14531" y="1997082"/>
            <a:ext cx="5156247" cy="3867185"/>
          </a:xfrm>
          <a:prstGeom prst="rect">
            <a:avLst/>
          </a:prstGeom>
        </p:spPr>
      </p:pic>
    </p:spTree>
    <p:extLst>
      <p:ext uri="{BB962C8B-B14F-4D97-AF65-F5344CB8AC3E}">
        <p14:creationId xmlns:p14="http://schemas.microsoft.com/office/powerpoint/2010/main" val="2301937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Shower stainless steel fixtures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160" y="1416437"/>
            <a:ext cx="3851717" cy="50688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784" y="1416435"/>
            <a:ext cx="3851717" cy="5068860"/>
          </a:xfrm>
          <a:prstGeom prst="rect">
            <a:avLst/>
          </a:prstGeom>
        </p:spPr>
      </p:pic>
    </p:spTree>
    <p:extLst>
      <p:ext uri="{BB962C8B-B14F-4D97-AF65-F5344CB8AC3E}">
        <p14:creationId xmlns:p14="http://schemas.microsoft.com/office/powerpoint/2010/main" val="899773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4230" y="242771"/>
            <a:ext cx="12007843" cy="811807"/>
          </a:xfrm>
        </p:spPr>
        <p:txBody>
          <a:bodyPr/>
          <a:lstStyle/>
          <a:p>
            <a:r>
              <a:rPr lang="en-US" dirty="0" smtClean="0"/>
              <a:t>Upholstery cleaning (on recharge basis)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746" y="1405985"/>
            <a:ext cx="3818492" cy="509132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385" y="1405985"/>
            <a:ext cx="3876857" cy="5169143"/>
          </a:xfrm>
          <a:prstGeom prst="rect">
            <a:avLst/>
          </a:prstGeom>
        </p:spPr>
      </p:pic>
    </p:spTree>
    <p:extLst>
      <p:ext uri="{BB962C8B-B14F-4D97-AF65-F5344CB8AC3E}">
        <p14:creationId xmlns:p14="http://schemas.microsoft.com/office/powerpoint/2010/main" val="1553100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Classrooms – tables, desks, chairs, boards, floors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661" y="2337039"/>
            <a:ext cx="4446351" cy="33310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99" y="1912814"/>
            <a:ext cx="3131091" cy="41794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5883" y="1904387"/>
            <a:ext cx="3143712" cy="4196327"/>
          </a:xfrm>
          <a:prstGeom prst="rect">
            <a:avLst/>
          </a:prstGeom>
        </p:spPr>
      </p:pic>
    </p:spTree>
    <p:extLst>
      <p:ext uri="{BB962C8B-B14F-4D97-AF65-F5344CB8AC3E}">
        <p14:creationId xmlns:p14="http://schemas.microsoft.com/office/powerpoint/2010/main" val="27371179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Classroom floor re-finishing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257" y="1330525"/>
            <a:ext cx="3842161" cy="51286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536" y="1342957"/>
            <a:ext cx="3842161" cy="5128639"/>
          </a:xfrm>
          <a:prstGeom prst="rect">
            <a:avLst/>
          </a:prstGeom>
        </p:spPr>
      </p:pic>
    </p:spTree>
    <p:extLst>
      <p:ext uri="{BB962C8B-B14F-4D97-AF65-F5344CB8AC3E}">
        <p14:creationId xmlns:p14="http://schemas.microsoft.com/office/powerpoint/2010/main" val="1029994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Lecture Halls</a:t>
            </a:r>
            <a:endParaRPr lang="en-US" dirty="0"/>
          </a:p>
        </p:txBody>
      </p:sp>
      <p:pic>
        <p:nvPicPr>
          <p:cNvPr id="5" name="Content Placeholder 8"/>
          <p:cNvPicPr>
            <a:picLocks noGrp="1" noChangeAspect="1"/>
          </p:cNvPicPr>
          <p:nvPr>
            <p:ph idx="11"/>
          </p:nvPr>
        </p:nvPicPr>
        <p:blipFill>
          <a:blip r:embed="rId2">
            <a:extLst>
              <a:ext uri="{28A0092B-C50C-407E-A947-70E740481C1C}">
                <a14:useLocalDpi xmlns:a14="http://schemas.microsoft.com/office/drawing/2010/main" val="0"/>
              </a:ext>
            </a:extLst>
          </a:blip>
          <a:stretch>
            <a:fillRect/>
          </a:stretch>
        </p:blipFill>
        <p:spPr>
          <a:xfrm>
            <a:off x="1299904" y="2146565"/>
            <a:ext cx="4598707" cy="3589337"/>
          </a:xfrm>
        </p:spPr>
      </p:pic>
      <p:pic>
        <p:nvPicPr>
          <p:cNvPr id="6" name="Content Placeholder 9"/>
          <p:cNvPicPr>
            <a:picLocks noGrp="1" noChangeAspect="1"/>
          </p:cNvPicPr>
          <p:nvPr>
            <p:ph type="pic" idx="14"/>
          </p:nvPr>
        </p:nvPicPr>
        <p:blipFill>
          <a:blip r:embed="rId3">
            <a:extLst>
              <a:ext uri="{28A0092B-C50C-407E-A947-70E740481C1C}">
                <a14:useLocalDpi xmlns:a14="http://schemas.microsoft.com/office/drawing/2010/main" val="0"/>
              </a:ext>
            </a:extLst>
          </a:blip>
          <a:srcRect l="4381" r="4381"/>
          <a:stretch>
            <a:fillRect/>
          </a:stretch>
        </p:blipFill>
        <p:spPr>
          <a:xfrm>
            <a:off x="6453404" y="2146564"/>
            <a:ext cx="4366661" cy="3589339"/>
          </a:xfrm>
        </p:spPr>
      </p:pic>
    </p:spTree>
    <p:extLst>
      <p:ext uri="{BB962C8B-B14F-4D97-AF65-F5344CB8AC3E}">
        <p14:creationId xmlns:p14="http://schemas.microsoft.com/office/powerpoint/2010/main" val="3073465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83" y="518808"/>
            <a:ext cx="7903183" cy="6788621"/>
          </a:xfrm>
          <a:prstGeom prst="rect">
            <a:avLst/>
          </a:prstGeom>
        </p:spPr>
      </p:pic>
    </p:spTree>
    <p:extLst>
      <p:ext uri="{BB962C8B-B14F-4D97-AF65-F5344CB8AC3E}">
        <p14:creationId xmlns:p14="http://schemas.microsoft.com/office/powerpoint/2010/main" val="2868391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Classrooms Chairs</a:t>
            </a:r>
            <a:endParaRPr lang="en-US" dirty="0"/>
          </a:p>
        </p:txBody>
      </p:sp>
      <p:pic>
        <p:nvPicPr>
          <p:cNvPr id="9" name="IMG_2752">
            <a:hlinkClick r:id="" action="ppaction://media"/>
          </p:cNvPr>
          <p:cNvPicPr>
            <a:picLocks noGrp="1" noChangeAspect="1"/>
          </p:cNvPicPr>
          <p:nvPr>
            <p:ph idx="11"/>
            <a:videoFile r:link="rId2"/>
            <p:extLst>
              <p:ext uri="{DAA4B4D4-6D71-4841-9C94-3DE7FCFB9230}">
                <p14:media xmlns:p14="http://schemas.microsoft.com/office/powerpoint/2010/main" r:embed="rId1"/>
              </p:ext>
            </p:extLst>
          </p:nvPr>
        </p:nvPicPr>
        <p:blipFill>
          <a:blip r:embed="rId4"/>
          <a:stretch>
            <a:fillRect/>
          </a:stretch>
        </p:blipFill>
        <p:spPr>
          <a:xfrm>
            <a:off x="2005881" y="1501137"/>
            <a:ext cx="7666567" cy="4319860"/>
          </a:xfrm>
        </p:spPr>
      </p:pic>
    </p:spTree>
    <p:extLst>
      <p:ext uri="{BB962C8B-B14F-4D97-AF65-F5344CB8AC3E}">
        <p14:creationId xmlns:p14="http://schemas.microsoft.com/office/powerpoint/2010/main" val="2031122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Conference &amp; meeting rooms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855" y="1982781"/>
            <a:ext cx="4961005" cy="3924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221" y="1464653"/>
            <a:ext cx="6541912" cy="4961007"/>
          </a:xfrm>
          <a:prstGeom prst="rect">
            <a:avLst/>
          </a:prstGeom>
        </p:spPr>
      </p:pic>
    </p:spTree>
    <p:extLst>
      <p:ext uri="{BB962C8B-B14F-4D97-AF65-F5344CB8AC3E}">
        <p14:creationId xmlns:p14="http://schemas.microsoft.com/office/powerpoint/2010/main" val="1356841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Hard surface floor care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7" y="1567050"/>
            <a:ext cx="3643955" cy="48586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041" y="1567049"/>
            <a:ext cx="3649087" cy="486544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2886" y="1572186"/>
            <a:ext cx="3654557" cy="4872743"/>
          </a:xfrm>
          <a:prstGeom prst="rect">
            <a:avLst/>
          </a:prstGeom>
        </p:spPr>
      </p:pic>
    </p:spTree>
    <p:extLst>
      <p:ext uri="{BB962C8B-B14F-4D97-AF65-F5344CB8AC3E}">
        <p14:creationId xmlns:p14="http://schemas.microsoft.com/office/powerpoint/2010/main" val="2765933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Floor care</a:t>
            </a:r>
            <a:endParaRPr lang="en-US" dirty="0"/>
          </a:p>
        </p:txBody>
      </p:sp>
      <p:pic>
        <p:nvPicPr>
          <p:cNvPr id="1026" name="5C083243-18B6-4CB5-B68B-C67F8BC11FEF" descr="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51403" y="1970150"/>
            <a:ext cx="4919315" cy="36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76515C63-032C-4DFD-AD0E-111BB3F98EA0" descr="im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88924" y="1969855"/>
            <a:ext cx="4916960" cy="368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66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Floor care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9531" y="1977810"/>
            <a:ext cx="5151855" cy="38638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11288" y="1977375"/>
            <a:ext cx="5148381" cy="3861287"/>
          </a:xfrm>
          <a:prstGeom prst="rect">
            <a:avLst/>
          </a:prstGeom>
        </p:spPr>
      </p:pic>
    </p:spTree>
    <p:extLst>
      <p:ext uri="{BB962C8B-B14F-4D97-AF65-F5344CB8AC3E}">
        <p14:creationId xmlns:p14="http://schemas.microsoft.com/office/powerpoint/2010/main" val="3475551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Floor care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74" y="1563075"/>
            <a:ext cx="5529820" cy="414736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140" y="1563075"/>
            <a:ext cx="5513321" cy="4134991"/>
          </a:xfrm>
          <a:prstGeom prst="rect">
            <a:avLst/>
          </a:prstGeom>
        </p:spPr>
      </p:pic>
    </p:spTree>
    <p:extLst>
      <p:ext uri="{BB962C8B-B14F-4D97-AF65-F5344CB8AC3E}">
        <p14:creationId xmlns:p14="http://schemas.microsoft.com/office/powerpoint/2010/main" val="1969137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Floor care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603" y="1427610"/>
            <a:ext cx="3196493" cy="426199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8035" y="1427609"/>
            <a:ext cx="3196493" cy="426199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9468" y="1687469"/>
            <a:ext cx="4989689" cy="3742267"/>
          </a:xfrm>
          <a:prstGeom prst="rect">
            <a:avLst/>
          </a:prstGeom>
        </p:spPr>
      </p:pic>
    </p:spTree>
    <p:extLst>
      <p:ext uri="{BB962C8B-B14F-4D97-AF65-F5344CB8AC3E}">
        <p14:creationId xmlns:p14="http://schemas.microsoft.com/office/powerpoint/2010/main" val="1218337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Making it shine again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71626" y="2148169"/>
            <a:ext cx="5020617" cy="37654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71817" y="2148167"/>
            <a:ext cx="5020617" cy="3765463"/>
          </a:xfrm>
          <a:prstGeom prst="rect">
            <a:avLst/>
          </a:prstGeom>
        </p:spPr>
      </p:pic>
    </p:spTree>
    <p:extLst>
      <p:ext uri="{BB962C8B-B14F-4D97-AF65-F5344CB8AC3E}">
        <p14:creationId xmlns:p14="http://schemas.microsoft.com/office/powerpoint/2010/main" val="2279577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Making it shine again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989" y="1424538"/>
            <a:ext cx="3711076" cy="49938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336" y="1424538"/>
            <a:ext cx="3839411" cy="4993884"/>
          </a:xfrm>
          <a:prstGeom prst="rect">
            <a:avLst/>
          </a:prstGeom>
        </p:spPr>
      </p:pic>
    </p:spTree>
    <p:extLst>
      <p:ext uri="{BB962C8B-B14F-4D97-AF65-F5344CB8AC3E}">
        <p14:creationId xmlns:p14="http://schemas.microsoft.com/office/powerpoint/2010/main" val="4046679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Carpet cleaning</a:t>
            </a:r>
            <a:endParaRPr lang="en-US" dirty="0"/>
          </a:p>
        </p:txBody>
      </p:sp>
      <p:pic>
        <p:nvPicPr>
          <p:cNvPr id="5" name="Content Placeholder 4"/>
          <p:cNvPicPr>
            <a:picLocks noGrp="1" noChangeAspect="1"/>
          </p:cNvPicPr>
          <p:nvPr>
            <p:ph idx="11"/>
          </p:nvPr>
        </p:nvPicPr>
        <p:blipFill>
          <a:blip r:embed="rId2" cstate="print">
            <a:extLst>
              <a:ext uri="{28A0092B-C50C-407E-A947-70E740481C1C}">
                <a14:useLocalDpi xmlns:a14="http://schemas.microsoft.com/office/drawing/2010/main" val="0"/>
              </a:ext>
            </a:extLst>
          </a:blip>
          <a:stretch>
            <a:fillRect/>
          </a:stretch>
        </p:blipFill>
        <p:spPr>
          <a:xfrm rot="5400000">
            <a:off x="539670" y="1479795"/>
            <a:ext cx="5162551" cy="4908063"/>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89225" y="1573211"/>
            <a:ext cx="5162553" cy="4721231"/>
          </a:xfrm>
          <a:prstGeom prst="rect">
            <a:avLst/>
          </a:prstGeom>
        </p:spPr>
      </p:pic>
    </p:spTree>
    <p:extLst>
      <p:ext uri="{BB962C8B-B14F-4D97-AF65-F5344CB8AC3E}">
        <p14:creationId xmlns:p14="http://schemas.microsoft.com/office/powerpoint/2010/main" val="2092539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435" y="951152"/>
            <a:ext cx="4905813" cy="30608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462" y="4177514"/>
            <a:ext cx="4455945" cy="2506469"/>
          </a:xfrm>
          <a:prstGeom prst="rect">
            <a:avLst/>
          </a:prstGeom>
        </p:spPr>
      </p:pic>
      <p:sp>
        <p:nvSpPr>
          <p:cNvPr id="6" name="AutoShape 2" descr="C:\Users\jkayne\Pictures\asian loo 1.webp"/>
          <p:cNvSpPr>
            <a:spLocks noGrp="1" noChangeAspect="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rtlCol="0" anchor="t" anchorCtr="0" compatLnSpc="1">
            <a:prstTxWarp prst="textNoShape">
              <a:avLst/>
            </a:prstTxWarp>
            <a:noAutofit/>
          </a:bodyPr>
          <a:lstStyle/>
          <a:p>
            <a:endParaRPr lang="en-US" dirty="0"/>
          </a:p>
        </p:txBody>
      </p:sp>
      <p:sp>
        <p:nvSpPr>
          <p:cNvPr id="7" name="AutoShape 4" descr="C:\Users\jkayne\Pictures\asian loo 1.webp"/>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30" name="Picture 6" descr="Image result for asian public toilets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77" y="951151"/>
            <a:ext cx="4919529" cy="307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144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EBU3A carpet before and after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02423" y="1976039"/>
            <a:ext cx="5262123" cy="394659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18966" y="1979169"/>
            <a:ext cx="5287159" cy="3965369"/>
          </a:xfrm>
          <a:prstGeom prst="rect">
            <a:avLst/>
          </a:prstGeom>
        </p:spPr>
      </p:pic>
    </p:spTree>
    <p:extLst>
      <p:ext uri="{BB962C8B-B14F-4D97-AF65-F5344CB8AC3E}">
        <p14:creationId xmlns:p14="http://schemas.microsoft.com/office/powerpoint/2010/main" val="770191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Carpet cleaning</a:t>
            </a:r>
            <a:endParaRPr lang="en-US" dirty="0"/>
          </a:p>
        </p:txBody>
      </p:sp>
      <p:pic>
        <p:nvPicPr>
          <p:cNvPr id="4" name="Content Placeholder 3"/>
          <p:cNvPicPr>
            <a:picLocks noGrp="1" noChangeAspect="1"/>
          </p:cNvPicPr>
          <p:nvPr>
            <p:ph idx="11"/>
          </p:nvPr>
        </p:nvPicPr>
        <p:blipFill rotWithShape="1">
          <a:blip r:embed="rId2" cstate="print">
            <a:extLst>
              <a:ext uri="{28A0092B-C50C-407E-A947-70E740481C1C}">
                <a14:useLocalDpi xmlns:a14="http://schemas.microsoft.com/office/drawing/2010/main" val="0"/>
              </a:ext>
            </a:extLst>
          </a:blip>
          <a:srcRect r="14193" b="9531"/>
          <a:stretch/>
        </p:blipFill>
        <p:spPr>
          <a:xfrm>
            <a:off x="6337444" y="1342130"/>
            <a:ext cx="3485451" cy="4899757"/>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536" y="1342130"/>
            <a:ext cx="3674819" cy="4899757"/>
          </a:xfrm>
          <a:prstGeom prst="rect">
            <a:avLst/>
          </a:prstGeom>
        </p:spPr>
      </p:pic>
    </p:spTree>
    <p:extLst>
      <p:ext uri="{BB962C8B-B14F-4D97-AF65-F5344CB8AC3E}">
        <p14:creationId xmlns:p14="http://schemas.microsoft.com/office/powerpoint/2010/main" val="3291059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Removing carpet stains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79" y="1324229"/>
            <a:ext cx="4026607" cy="5363441"/>
          </a:xfrm>
          <a:prstGeom prst="rect">
            <a:avLst/>
          </a:prstGeom>
        </p:spPr>
      </p:pic>
      <p:pic>
        <p:nvPicPr>
          <p:cNvPr id="6" name="Content Placeholder 6"/>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rot="5400000">
            <a:off x="5760857" y="1741077"/>
            <a:ext cx="5363441" cy="4529747"/>
          </a:xfrm>
          <a:prstGeom prst="rect">
            <a:avLst/>
          </a:prstGeom>
        </p:spPr>
      </p:pic>
    </p:spTree>
    <p:extLst>
      <p:ext uri="{BB962C8B-B14F-4D97-AF65-F5344CB8AC3E}">
        <p14:creationId xmlns:p14="http://schemas.microsoft.com/office/powerpoint/2010/main" val="531309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Carpet care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5155" y="2347765"/>
            <a:ext cx="4022727" cy="3019728"/>
          </a:xfrm>
          <a:prstGeom prst="rect">
            <a:avLst/>
          </a:prstGeom>
        </p:spPr>
      </p:pic>
      <p:pic>
        <p:nvPicPr>
          <p:cNvPr id="6" name="Content Placeholder 9"/>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rot="5400000">
            <a:off x="3968438" y="2349105"/>
            <a:ext cx="4022725" cy="3017043"/>
          </a:xfrm>
          <a:prstGeom prst="rect">
            <a:avLst/>
          </a:prstGeom>
        </p:spPr>
      </p:pic>
      <p:pic>
        <p:nvPicPr>
          <p:cNvPr id="7" name="Content Placeholder 10"/>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rot="5400000">
            <a:off x="7550376" y="2349109"/>
            <a:ext cx="4022725" cy="3017043"/>
          </a:xfrm>
          <a:prstGeom prst="rect">
            <a:avLst/>
          </a:prstGeom>
        </p:spPr>
      </p:pic>
    </p:spTree>
    <p:extLst>
      <p:ext uri="{BB962C8B-B14F-4D97-AF65-F5344CB8AC3E}">
        <p14:creationId xmlns:p14="http://schemas.microsoft.com/office/powerpoint/2010/main" val="34616379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4"/>
          </p:nvPr>
        </p:nvSpPr>
        <p:spPr/>
      </p:sp>
      <p:sp>
        <p:nvSpPr>
          <p:cNvPr id="3" name="Title 2"/>
          <p:cNvSpPr>
            <a:spLocks noGrp="1"/>
          </p:cNvSpPr>
          <p:nvPr>
            <p:ph type="ctrTitle"/>
          </p:nvPr>
        </p:nvSpPr>
        <p:spPr/>
        <p:txBody>
          <a:bodyPr/>
          <a:lstStyle/>
          <a:p>
            <a:r>
              <a:rPr lang="en-US" dirty="0" smtClean="0"/>
              <a:t>Additional work can be scheduled	</a:t>
            </a:r>
            <a:endParaRPr lang="en-US" dirty="0"/>
          </a:p>
        </p:txBody>
      </p:sp>
      <p:sp>
        <p:nvSpPr>
          <p:cNvPr id="4" name="Content Placeholder 3"/>
          <p:cNvSpPr>
            <a:spLocks noGrp="1"/>
          </p:cNvSpPr>
          <p:nvPr>
            <p:ph idx="11"/>
          </p:nvPr>
        </p:nvSpPr>
        <p:spPr>
          <a:xfrm>
            <a:off x="365762" y="4991135"/>
            <a:ext cx="11477324" cy="1384747"/>
          </a:xfrm>
        </p:spPr>
        <p:txBody>
          <a:bodyPr/>
          <a:lstStyle/>
          <a:p>
            <a:r>
              <a:rPr lang="en-US" dirty="0" smtClean="0">
                <a:solidFill>
                  <a:srgbClr val="FFFFFF"/>
                </a:solidFill>
              </a:rPr>
              <a:t>Jason Kayne – #858-534-1389 or jkayne@ucsd.edu</a:t>
            </a:r>
          </a:p>
          <a:p>
            <a:r>
              <a:rPr lang="en-US" dirty="0" smtClean="0">
                <a:solidFill>
                  <a:srgbClr val="FFFFFF"/>
                </a:solidFill>
              </a:rPr>
              <a:t>Yvonne Haywood-Cole, Daytime Superintendent – #858-534-9649 or yhaywoodcole@ucsd.edu</a:t>
            </a:r>
          </a:p>
          <a:p>
            <a:r>
              <a:rPr lang="en-US" dirty="0" smtClean="0">
                <a:solidFill>
                  <a:srgbClr val="FFFFFF"/>
                </a:solidFill>
              </a:rPr>
              <a:t>Greg </a:t>
            </a:r>
            <a:r>
              <a:rPr lang="en-US" dirty="0" err="1" smtClean="0">
                <a:solidFill>
                  <a:srgbClr val="FFFFFF"/>
                </a:solidFill>
              </a:rPr>
              <a:t>DePeder</a:t>
            </a:r>
            <a:r>
              <a:rPr lang="en-US" dirty="0" smtClean="0">
                <a:solidFill>
                  <a:srgbClr val="FFFFFF"/>
                </a:solidFill>
              </a:rPr>
              <a:t>, Night Superintendent - #858-822-5598 or gdepeder@ucsd.edu</a:t>
            </a:r>
            <a:endParaRPr lang="en-US" dirty="0">
              <a:solidFill>
                <a:srgbClr val="FFFFFF"/>
              </a:solidFill>
            </a:endParaRPr>
          </a:p>
        </p:txBody>
      </p:sp>
      <p:pic>
        <p:nvPicPr>
          <p:cNvPr id="1026" name="Picture 2" descr="Image result for e-mail or cal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223" y="1384961"/>
            <a:ext cx="6908711" cy="339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4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any questions?</a:t>
            </a:r>
            <a:endParaRPr lang="en-US" dirty="0"/>
          </a:p>
        </p:txBody>
      </p:sp>
    </p:spTree>
    <p:extLst>
      <p:ext uri="{BB962C8B-B14F-4D97-AF65-F5344CB8AC3E}">
        <p14:creationId xmlns:p14="http://schemas.microsoft.com/office/powerpoint/2010/main" val="136244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420" y="2344614"/>
            <a:ext cx="5717814" cy="1775343"/>
          </a:xfrm>
        </p:spPr>
        <p:txBody>
          <a:bodyPr/>
          <a:lstStyle/>
          <a:p>
            <a:r>
              <a:rPr lang="en-US" dirty="0" smtClean="0"/>
              <a:t>Summer Projects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420" y="4216376"/>
            <a:ext cx="2987959" cy="1212934"/>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3768652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Carpentry</a:t>
            </a:r>
            <a:endParaRPr lang="en-US" dirty="0"/>
          </a:p>
        </p:txBody>
      </p:sp>
      <p:sp>
        <p:nvSpPr>
          <p:cNvPr id="3" name="Content Placeholder 2"/>
          <p:cNvSpPr>
            <a:spLocks noGrp="1"/>
          </p:cNvSpPr>
          <p:nvPr>
            <p:ph idx="1"/>
          </p:nvPr>
        </p:nvSpPr>
        <p:spPr/>
        <p:txBody>
          <a:bodyPr>
            <a:normAutofit/>
          </a:bodyPr>
          <a:lstStyle/>
          <a:p>
            <a:r>
              <a:rPr lang="en-US" dirty="0" smtClean="0"/>
              <a:t>CSC</a:t>
            </a:r>
            <a:r>
              <a:rPr lang="en-US" dirty="0"/>
              <a:t>, building B double doors facing south in the conference </a:t>
            </a:r>
            <a:r>
              <a:rPr lang="en-US" dirty="0" smtClean="0"/>
              <a:t>room</a:t>
            </a:r>
            <a:endParaRPr lang="en-US" dirty="0"/>
          </a:p>
          <a:p>
            <a:r>
              <a:rPr lang="en-US" dirty="0"/>
              <a:t>Peterson 103 raise chair rail to proper height</a:t>
            </a:r>
          </a:p>
          <a:p>
            <a:r>
              <a:rPr lang="en-US" dirty="0"/>
              <a:t> </a:t>
            </a:r>
            <a:r>
              <a:rPr lang="en-US" dirty="0" smtClean="0"/>
              <a:t>WLH 2001 </a:t>
            </a:r>
            <a:r>
              <a:rPr lang="en-US" dirty="0"/>
              <a:t>tighten and replace </a:t>
            </a:r>
            <a:r>
              <a:rPr lang="en-US" dirty="0" smtClean="0"/>
              <a:t>failing anchors , 2005 </a:t>
            </a:r>
            <a:r>
              <a:rPr lang="en-US" dirty="0"/>
              <a:t>tighten and replace failing anchors </a:t>
            </a:r>
          </a:p>
          <a:p>
            <a:r>
              <a:rPr lang="en-US" dirty="0"/>
              <a:t>Galbraith 242 tighten and secure all </a:t>
            </a:r>
            <a:r>
              <a:rPr lang="en-US" dirty="0" smtClean="0"/>
              <a:t>tablets</a:t>
            </a:r>
            <a:endParaRPr lang="en-US" dirty="0"/>
          </a:p>
          <a:p>
            <a:r>
              <a:rPr lang="en-US" dirty="0"/>
              <a:t>York Hall 2622 tighten and replace failing </a:t>
            </a:r>
            <a:r>
              <a:rPr lang="en-US" dirty="0" smtClean="0"/>
              <a:t>anchors</a:t>
            </a:r>
            <a:endParaRPr lang="en-US" dirty="0"/>
          </a:p>
          <a:p>
            <a:r>
              <a:rPr lang="en-US" dirty="0"/>
              <a:t>SERF building, fire rated damaged doors replacement</a:t>
            </a:r>
          </a:p>
          <a:p>
            <a:r>
              <a:rPr lang="en-US" dirty="0"/>
              <a:t> </a:t>
            </a:r>
            <a:r>
              <a:rPr lang="en-US" dirty="0" smtClean="0"/>
              <a:t>BRF II vision </a:t>
            </a:r>
            <a:r>
              <a:rPr lang="en-US" dirty="0"/>
              <a:t>lite install </a:t>
            </a:r>
            <a:r>
              <a:rPr lang="en-US" dirty="0" smtClean="0"/>
              <a:t> </a:t>
            </a:r>
            <a:r>
              <a:rPr lang="en-US" dirty="0"/>
              <a:t>fire rated doors (ADA </a:t>
            </a:r>
            <a:r>
              <a:rPr lang="en-US" dirty="0" smtClean="0"/>
              <a:t>compliant)</a:t>
            </a:r>
            <a:endParaRPr lang="en-US" dirty="0"/>
          </a:p>
        </p:txBody>
      </p:sp>
    </p:spTree>
    <p:extLst>
      <p:ext uri="{BB962C8B-B14F-4D97-AF65-F5344CB8AC3E}">
        <p14:creationId xmlns:p14="http://schemas.microsoft.com/office/powerpoint/2010/main" val="2196028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a:t>
            </a:r>
            <a:endParaRPr lang="en-US" dirty="0"/>
          </a:p>
        </p:txBody>
      </p:sp>
      <p:sp>
        <p:nvSpPr>
          <p:cNvPr id="3" name="Content Placeholder 2"/>
          <p:cNvSpPr>
            <a:spLocks noGrp="1"/>
          </p:cNvSpPr>
          <p:nvPr>
            <p:ph idx="1"/>
          </p:nvPr>
        </p:nvSpPr>
        <p:spPr/>
        <p:txBody>
          <a:bodyPr/>
          <a:lstStyle/>
          <a:p>
            <a:r>
              <a:rPr lang="en-US" dirty="0"/>
              <a:t>Temp Re-key Fireside Lounge in June, to be changed back in August </a:t>
            </a:r>
          </a:p>
          <a:p>
            <a:r>
              <a:rPr lang="en-US" dirty="0" smtClean="0"/>
              <a:t>Cut </a:t>
            </a:r>
            <a:r>
              <a:rPr lang="en-US" dirty="0"/>
              <a:t>all missing keys from dorm units after full inventory is completed (approx. 2000 keys last year) before next year’s move-in. </a:t>
            </a:r>
          </a:p>
          <a:p>
            <a:r>
              <a:rPr lang="en-US" dirty="0" smtClean="0"/>
              <a:t>Complete </a:t>
            </a:r>
            <a:r>
              <a:rPr lang="en-US" dirty="0"/>
              <a:t>full Knox Box inventory for all housing </a:t>
            </a:r>
            <a:r>
              <a:rPr lang="en-US" dirty="0" smtClean="0"/>
              <a:t>areas</a:t>
            </a:r>
            <a:endParaRPr lang="en-US" dirty="0"/>
          </a:p>
          <a:p>
            <a:r>
              <a:rPr lang="en-US" dirty="0" smtClean="0"/>
              <a:t>Continued </a:t>
            </a:r>
            <a:r>
              <a:rPr lang="en-US" dirty="0"/>
              <a:t>full support for Coast </a:t>
            </a:r>
            <a:r>
              <a:rPr lang="en-US" dirty="0" err="1"/>
              <a:t>Apts</a:t>
            </a:r>
            <a:r>
              <a:rPr lang="en-US" dirty="0"/>
              <a:t>, Mesa </a:t>
            </a:r>
            <a:r>
              <a:rPr lang="en-US" dirty="0" err="1"/>
              <a:t>Apts</a:t>
            </a:r>
            <a:r>
              <a:rPr lang="en-US" dirty="0"/>
              <a:t>, La Jolla Del </a:t>
            </a:r>
            <a:r>
              <a:rPr lang="en-US" dirty="0" smtClean="0"/>
              <a:t>Sol </a:t>
            </a:r>
          </a:p>
          <a:p>
            <a:r>
              <a:rPr lang="en-US" dirty="0" smtClean="0"/>
              <a:t>Mandeville </a:t>
            </a:r>
            <a:r>
              <a:rPr lang="en-US" dirty="0"/>
              <a:t>Auditorium ADA lock retrofit project (approx. 25 locks switched from knobs to lever sets) </a:t>
            </a:r>
          </a:p>
          <a:p>
            <a:r>
              <a:rPr lang="en-US" dirty="0" smtClean="0"/>
              <a:t>Complete </a:t>
            </a:r>
            <a:r>
              <a:rPr lang="en-US" dirty="0"/>
              <a:t>keying support for Canyon Vista renovation (approx. 50 doors).</a:t>
            </a:r>
          </a:p>
        </p:txBody>
      </p:sp>
    </p:spTree>
    <p:extLst>
      <p:ext uri="{BB962C8B-B14F-4D97-AF65-F5344CB8AC3E}">
        <p14:creationId xmlns:p14="http://schemas.microsoft.com/office/powerpoint/2010/main" val="1439647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a:t>
            </a:r>
            <a:r>
              <a:rPr lang="en-US" dirty="0" err="1"/>
              <a:t>relampers</a:t>
            </a:r>
            <a:r>
              <a:rPr lang="en-US" dirty="0"/>
              <a:t> are going to be working on </a:t>
            </a:r>
            <a:r>
              <a:rPr lang="en-US" dirty="0" err="1"/>
              <a:t>r</a:t>
            </a:r>
            <a:r>
              <a:rPr lang="en-US" dirty="0" err="1" smtClean="0"/>
              <a:t>elamping</a:t>
            </a:r>
            <a:r>
              <a:rPr lang="en-US" dirty="0" smtClean="0"/>
              <a:t> </a:t>
            </a:r>
            <a:r>
              <a:rPr lang="en-US" dirty="0"/>
              <a:t>and replacing </a:t>
            </a:r>
            <a:r>
              <a:rPr lang="en-US" dirty="0" smtClean="0"/>
              <a:t>burnt out ballasts at the following lecture halls:</a:t>
            </a:r>
            <a:endParaRPr lang="en-US" dirty="0"/>
          </a:p>
          <a:p>
            <a:pPr lvl="1"/>
            <a:r>
              <a:rPr lang="en-US" dirty="0"/>
              <a:t>Center Hall</a:t>
            </a:r>
          </a:p>
          <a:p>
            <a:pPr lvl="1"/>
            <a:r>
              <a:rPr lang="en-US" dirty="0"/>
              <a:t>McGill Hall </a:t>
            </a:r>
          </a:p>
          <a:p>
            <a:pPr lvl="1"/>
            <a:r>
              <a:rPr lang="en-US" dirty="0"/>
              <a:t>Galbraith Hall</a:t>
            </a:r>
          </a:p>
          <a:p>
            <a:pPr lvl="1"/>
            <a:r>
              <a:rPr lang="en-US" dirty="0"/>
              <a:t>York Hall</a:t>
            </a:r>
          </a:p>
          <a:p>
            <a:pPr lvl="1"/>
            <a:r>
              <a:rPr lang="en-US" dirty="0"/>
              <a:t>Warren Lecture Hall</a:t>
            </a:r>
          </a:p>
          <a:p>
            <a:r>
              <a:rPr lang="en-US" dirty="0"/>
              <a:t> </a:t>
            </a:r>
          </a:p>
          <a:p>
            <a:r>
              <a:rPr lang="en-US" dirty="0" smtClean="0"/>
              <a:t>Retrofitting will happen at these locations:</a:t>
            </a:r>
            <a:endParaRPr lang="en-US" dirty="0"/>
          </a:p>
          <a:p>
            <a:pPr lvl="1"/>
            <a:r>
              <a:rPr lang="en-US" dirty="0" err="1"/>
              <a:t>Pawka</a:t>
            </a:r>
            <a:r>
              <a:rPr lang="en-US" dirty="0"/>
              <a:t> Green – 50 watt LPS to LED Total of 20 new poles and new LED fixtures</a:t>
            </a:r>
          </a:p>
          <a:p>
            <a:pPr lvl="1"/>
            <a:r>
              <a:rPr lang="en-US" dirty="0"/>
              <a:t>Mayer Hall – 50 watt HPS to LED Total of 4 wall packs</a:t>
            </a:r>
          </a:p>
          <a:p>
            <a:pPr lvl="1"/>
            <a:r>
              <a:rPr lang="en-US" dirty="0"/>
              <a:t>Social Sciences - 75 watt HPS to LED Total of 6 new LED</a:t>
            </a:r>
          </a:p>
          <a:p>
            <a:endParaRPr lang="en-US" b="1" dirty="0"/>
          </a:p>
        </p:txBody>
      </p:sp>
    </p:spTree>
    <p:extLst>
      <p:ext uri="{BB962C8B-B14F-4D97-AF65-F5344CB8AC3E}">
        <p14:creationId xmlns:p14="http://schemas.microsoft.com/office/powerpoint/2010/main" val="262721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7811" r="7811"/>
          <a:stretch>
            <a:fillRect/>
          </a:stretch>
        </p:blipFill>
        <p:spPr>
          <a:xfrm rot="5400000">
            <a:off x="5786724" y="453629"/>
            <a:ext cx="3493369" cy="3105099"/>
          </a:xfrm>
        </p:spPr>
      </p:pic>
      <p:sp>
        <p:nvSpPr>
          <p:cNvPr id="3" name="Title 2"/>
          <p:cNvSpPr>
            <a:spLocks noGrp="1"/>
          </p:cNvSpPr>
          <p:nvPr>
            <p:ph type="ctrTitle"/>
          </p:nvPr>
        </p:nvSpPr>
        <p:spPr/>
        <p:txBody>
          <a:bodyPr/>
          <a:lstStyle/>
          <a:p>
            <a:r>
              <a:rPr lang="en-US" dirty="0" smtClean="0"/>
              <a:t>UC San Diego Summer 2019 Building Services Projects</a:t>
            </a:r>
            <a:endParaRPr lang="en-US" dirty="0"/>
          </a:p>
        </p:txBody>
      </p:sp>
      <p:sp>
        <p:nvSpPr>
          <p:cNvPr id="4" name="Content Placeholder 3"/>
          <p:cNvSpPr>
            <a:spLocks noGrp="1"/>
          </p:cNvSpPr>
          <p:nvPr>
            <p:ph idx="11"/>
          </p:nvPr>
        </p:nvSpPr>
        <p:spPr>
          <a:xfrm>
            <a:off x="487680" y="1996124"/>
            <a:ext cx="5232539" cy="4556632"/>
          </a:xfrm>
        </p:spPr>
        <p:txBody>
          <a:bodyPr>
            <a:normAutofit fontScale="92500"/>
          </a:bodyPr>
          <a:lstStyle/>
          <a:p>
            <a:pPr>
              <a:spcBef>
                <a:spcPts val="2400"/>
              </a:spcBef>
            </a:pPr>
            <a:r>
              <a:rPr lang="en-US" dirty="0" smtClean="0"/>
              <a:t>What it is – Deep Cleaning (closer attention to details: partitions, fixtures, window sills, walls, doors and frames, podiums, </a:t>
            </a:r>
            <a:r>
              <a:rPr lang="en-US" dirty="0" err="1" smtClean="0"/>
              <a:t>kitchennettes</a:t>
            </a:r>
            <a:r>
              <a:rPr lang="en-US" dirty="0" smtClean="0"/>
              <a:t>, conference room furniture, </a:t>
            </a:r>
            <a:r>
              <a:rPr lang="en-US" dirty="0" err="1" smtClean="0"/>
              <a:t>etc</a:t>
            </a:r>
            <a:r>
              <a:rPr lang="en-US" dirty="0" smtClean="0"/>
              <a:t>) &amp; various Floor Care Projects (strip &amp; wax, restroom grout scrubbing and sealing, carpet care, concrete polishing, </a:t>
            </a:r>
            <a:r>
              <a:rPr lang="en-US" dirty="0" err="1" smtClean="0"/>
              <a:t>etc</a:t>
            </a:r>
            <a:r>
              <a:rPr lang="en-US" dirty="0" smtClean="0"/>
              <a:t>) of FM maintained spaces.</a:t>
            </a:r>
          </a:p>
          <a:p>
            <a:pPr>
              <a:spcBef>
                <a:spcPts val="2400"/>
              </a:spcBef>
            </a:pPr>
            <a:r>
              <a:rPr lang="en-US" dirty="0" smtClean="0"/>
              <a:t>Deep clean restrooms, conference rooms, public areas, kitchenettes, break rooms, libraries, recreation facilities and classrooms </a:t>
            </a:r>
          </a:p>
          <a:p>
            <a:pPr>
              <a:spcBef>
                <a:spcPts val="2400"/>
              </a:spcBef>
              <a:spcAft>
                <a:spcPts val="0"/>
              </a:spcAft>
            </a:pPr>
            <a:r>
              <a:rPr lang="en-US" dirty="0" smtClean="0"/>
              <a:t>Deep cleaning may include: </a:t>
            </a:r>
          </a:p>
          <a:p>
            <a:pPr lvl="1">
              <a:spcBef>
                <a:spcPts val="0"/>
              </a:spcBef>
              <a:spcAft>
                <a:spcPts val="0"/>
              </a:spcAft>
            </a:pPr>
            <a:r>
              <a:rPr lang="en-US" sz="1600" dirty="0"/>
              <a:t>Removing hard water deposits, graffiti, dust, heavy dirt, grease marks &amp; chalk buildup in classrooms, among others</a:t>
            </a:r>
          </a:p>
          <a:p>
            <a:pPr lvl="1">
              <a:spcBef>
                <a:spcPts val="0"/>
              </a:spcBef>
              <a:spcAft>
                <a:spcPts val="0"/>
              </a:spcAft>
            </a:pPr>
            <a:r>
              <a:rPr lang="en-US" sz="1600" dirty="0"/>
              <a:t>Detail vacuuming, damp mopping, high &amp; low dusting</a:t>
            </a:r>
          </a:p>
          <a:p>
            <a:pPr lvl="1">
              <a:spcBef>
                <a:spcPts val="0"/>
              </a:spcBef>
              <a:spcAft>
                <a:spcPts val="0"/>
              </a:spcAft>
            </a:pPr>
            <a:r>
              <a:rPr lang="en-US" sz="1600" dirty="0"/>
              <a:t>Vacuum stairwells and clean handrails</a:t>
            </a:r>
            <a:endParaRPr lang="en-US" sz="1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65869" y="3752609"/>
            <a:ext cx="3471475" cy="26036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65167" y="4216611"/>
            <a:ext cx="2910248" cy="218268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82815" y="623276"/>
            <a:ext cx="2910244" cy="2182683"/>
          </a:xfrm>
          <a:prstGeom prst="rect">
            <a:avLst/>
          </a:prstGeom>
        </p:spPr>
      </p:pic>
    </p:spTree>
    <p:extLst>
      <p:ext uri="{BB962C8B-B14F-4D97-AF65-F5344CB8AC3E}">
        <p14:creationId xmlns:p14="http://schemas.microsoft.com/office/powerpoint/2010/main" val="3867572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Fleet Services</a:t>
            </a:r>
            <a:endParaRPr lang="en-US" dirty="0"/>
          </a:p>
        </p:txBody>
      </p:sp>
      <p:sp>
        <p:nvSpPr>
          <p:cNvPr id="3" name="Subtitle 2"/>
          <p:cNvSpPr>
            <a:spLocks noGrp="1"/>
          </p:cNvSpPr>
          <p:nvPr>
            <p:ph type="subTitle" idx="1"/>
          </p:nvPr>
        </p:nvSpPr>
        <p:spPr/>
        <p:txBody>
          <a:bodyPr/>
          <a:lstStyle/>
          <a:p>
            <a:r>
              <a:rPr lang="en-US" dirty="0" smtClean="0"/>
              <a:t>Summer Campaign</a:t>
            </a:r>
          </a:p>
          <a:p>
            <a:r>
              <a:rPr lang="en-US" dirty="0" smtClean="0"/>
              <a:t>CHP Safety Inspection</a:t>
            </a:r>
            <a:endParaRPr lang="en-US" dirty="0"/>
          </a:p>
        </p:txBody>
      </p:sp>
    </p:spTree>
    <p:extLst>
      <p:ext uri="{BB962C8B-B14F-4D97-AF65-F5344CB8AC3E}">
        <p14:creationId xmlns:p14="http://schemas.microsoft.com/office/powerpoint/2010/main" val="20874787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219200"/>
            <a:ext cx="8229600" cy="515112"/>
          </a:xfrm>
        </p:spPr>
        <p:txBody>
          <a:bodyPr>
            <a:normAutofit fontScale="90000"/>
          </a:bodyPr>
          <a:lstStyle/>
          <a:p>
            <a:r>
              <a:rPr lang="en-US" dirty="0"/>
              <a:t>California Highway Patrol Inspection</a:t>
            </a:r>
            <a:endParaRPr lang="en-US" dirty="0"/>
          </a:p>
        </p:txBody>
      </p:sp>
      <p:sp>
        <p:nvSpPr>
          <p:cNvPr id="3" name="Content Placeholder 2"/>
          <p:cNvSpPr>
            <a:spLocks noGrp="1"/>
          </p:cNvSpPr>
          <p:nvPr>
            <p:ph idx="1"/>
          </p:nvPr>
        </p:nvSpPr>
        <p:spPr>
          <a:xfrm>
            <a:off x="1981200" y="2133600"/>
            <a:ext cx="8229600" cy="4038600"/>
          </a:xfrm>
        </p:spPr>
        <p:txBody>
          <a:bodyPr/>
          <a:lstStyle/>
          <a:p>
            <a:r>
              <a:rPr lang="en-US" dirty="0" smtClean="0"/>
              <a:t>What is it?  An annual inspection to ensure commercial operators are in compliance with California DMV rules and regulations</a:t>
            </a:r>
          </a:p>
          <a:p>
            <a:r>
              <a:rPr lang="en-US" dirty="0" smtClean="0"/>
              <a:t>Fleet Services is accountable for ensuring that the University’s transit buses are safe and pass an inspection performed by CHP inspectors</a:t>
            </a:r>
          </a:p>
          <a:p>
            <a:r>
              <a:rPr lang="en-US" dirty="0" smtClean="0"/>
              <a:t>Takes place during the summer on an annual basis.  Roughly 20% of the fleet is selected at random for audit</a:t>
            </a:r>
          </a:p>
        </p:txBody>
      </p:sp>
    </p:spTree>
    <p:extLst>
      <p:ext uri="{BB962C8B-B14F-4D97-AF65-F5344CB8AC3E}">
        <p14:creationId xmlns:p14="http://schemas.microsoft.com/office/powerpoint/2010/main" val="14363966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33600" y="685800"/>
            <a:ext cx="8229600" cy="487362"/>
          </a:xfrm>
        </p:spPr>
        <p:txBody>
          <a:bodyPr>
            <a:noAutofit/>
          </a:bodyPr>
          <a:lstStyle/>
          <a:p>
            <a:pPr algn="l"/>
            <a:r>
              <a:rPr lang="en-US" sz="2800" dirty="0"/>
              <a:t>What are they looking at?  CHP Safety </a:t>
            </a:r>
            <a:r>
              <a:rPr lang="en-US" sz="2800" dirty="0"/>
              <a:t>I</a:t>
            </a:r>
            <a:r>
              <a:rPr lang="en-US" sz="2800" dirty="0"/>
              <a:t>nspection </a:t>
            </a:r>
            <a:r>
              <a:rPr lang="en-US" sz="2800" dirty="0"/>
              <a:t>L</a:t>
            </a:r>
            <a:r>
              <a:rPr lang="en-US" sz="2800" dirty="0"/>
              <a:t>ist:</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0400" y="1219200"/>
            <a:ext cx="55626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457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563562"/>
          </a:xfrm>
        </p:spPr>
        <p:txBody>
          <a:bodyPr>
            <a:normAutofit/>
          </a:bodyPr>
          <a:lstStyle/>
          <a:p>
            <a:pPr algn="l"/>
            <a:r>
              <a:rPr lang="en-US" sz="2800" dirty="0"/>
              <a:t>CHP Inspection (</a:t>
            </a:r>
            <a:r>
              <a:rPr lang="en-US" sz="2800" dirty="0" err="1"/>
              <a:t>con’t</a:t>
            </a:r>
            <a:r>
              <a:rPr lang="en-US" sz="2800" dirty="0"/>
              <a:t>)</a:t>
            </a:r>
            <a:endParaRPr lang="en-US" sz="2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1" y="1828801"/>
            <a:ext cx="636783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5105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295400"/>
            <a:ext cx="8229600" cy="715962"/>
          </a:xfrm>
        </p:spPr>
        <p:txBody>
          <a:bodyPr>
            <a:normAutofit/>
          </a:bodyPr>
          <a:lstStyle/>
          <a:p>
            <a:pPr algn="l"/>
            <a:r>
              <a:rPr lang="en-US" sz="3200" dirty="0"/>
              <a:t>Keys to a </a:t>
            </a:r>
            <a:r>
              <a:rPr lang="en-US" sz="3200" dirty="0"/>
              <a:t>P</a:t>
            </a:r>
            <a:r>
              <a:rPr lang="en-US" sz="3200" dirty="0"/>
              <a:t>ositive Result</a:t>
            </a:r>
            <a:endParaRPr lang="en-US" sz="3200" dirty="0"/>
          </a:p>
        </p:txBody>
      </p:sp>
      <p:sp>
        <p:nvSpPr>
          <p:cNvPr id="3" name="Content Placeholder 2"/>
          <p:cNvSpPr>
            <a:spLocks noGrp="1"/>
          </p:cNvSpPr>
          <p:nvPr>
            <p:ph idx="1"/>
          </p:nvPr>
        </p:nvSpPr>
        <p:spPr>
          <a:xfrm>
            <a:off x="1981200" y="2362200"/>
            <a:ext cx="8229600" cy="3429000"/>
          </a:xfrm>
        </p:spPr>
        <p:txBody>
          <a:bodyPr/>
          <a:lstStyle/>
          <a:p>
            <a:r>
              <a:rPr lang="en-US" dirty="0" smtClean="0"/>
              <a:t>Preparation</a:t>
            </a:r>
          </a:p>
          <a:p>
            <a:r>
              <a:rPr lang="en-US" dirty="0" smtClean="0"/>
              <a:t>Maintenance without compromise</a:t>
            </a:r>
          </a:p>
          <a:p>
            <a:r>
              <a:rPr lang="en-US" dirty="0" smtClean="0"/>
              <a:t>Convey and share results with Transportation Services</a:t>
            </a:r>
          </a:p>
          <a:p>
            <a:r>
              <a:rPr lang="en-US" dirty="0" smtClean="0"/>
              <a:t>Remedy any issues of concern promptly</a:t>
            </a:r>
          </a:p>
          <a:p>
            <a:r>
              <a:rPr lang="en-US" dirty="0" smtClean="0"/>
              <a:t>Incorporate changes into maintenance regimen based on any areas of opportunities identified</a:t>
            </a:r>
            <a:endParaRPr lang="en-US" dirty="0"/>
          </a:p>
        </p:txBody>
      </p:sp>
    </p:spTree>
    <p:extLst>
      <p:ext uri="{BB962C8B-B14F-4D97-AF65-F5344CB8AC3E}">
        <p14:creationId xmlns:p14="http://schemas.microsoft.com/office/powerpoint/2010/main" val="9225485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229600" cy="591312"/>
          </a:xfrm>
        </p:spPr>
        <p:txBody>
          <a:bodyPr>
            <a:normAutofit/>
          </a:bodyPr>
          <a:lstStyle/>
          <a:p>
            <a:r>
              <a:rPr lang="en-US" sz="3200" dirty="0"/>
              <a:t>How have we done?</a:t>
            </a:r>
            <a:endParaRPr lang="en-US" sz="3200" dirty="0"/>
          </a:p>
        </p:txBody>
      </p:sp>
      <p:sp>
        <p:nvSpPr>
          <p:cNvPr id="3" name="Content Placeholder 2"/>
          <p:cNvSpPr>
            <a:spLocks noGrp="1"/>
          </p:cNvSpPr>
          <p:nvPr>
            <p:ph idx="1"/>
          </p:nvPr>
        </p:nvSpPr>
        <p:spPr>
          <a:xfrm>
            <a:off x="1905000" y="1828800"/>
            <a:ext cx="8229600" cy="4343400"/>
          </a:xfrm>
        </p:spPr>
        <p:txBody>
          <a:bodyPr/>
          <a:lstStyle/>
          <a:p>
            <a:r>
              <a:rPr lang="en-US" dirty="0" smtClean="0"/>
              <a:t>Last 10+ years:  No major violations</a:t>
            </a:r>
          </a:p>
          <a:p>
            <a:r>
              <a:rPr lang="en-US" dirty="0" smtClean="0"/>
              <a:t>9 buses inspected last year</a:t>
            </a:r>
          </a:p>
          <a:p>
            <a:r>
              <a:rPr lang="en-US" dirty="0" smtClean="0"/>
              <a:t>4 buses with violations</a:t>
            </a:r>
          </a:p>
          <a:p>
            <a:r>
              <a:rPr lang="en-US" dirty="0" smtClean="0"/>
              <a:t>3 had “Carrier Name Required” violations (no signage)</a:t>
            </a:r>
          </a:p>
          <a:p>
            <a:r>
              <a:rPr lang="en-US" dirty="0" smtClean="0"/>
              <a:t>2 had non-serious general maintenance violations (one for inoperative seat air ride along with a broken adjustment knob; one for loose gear and applied air loss)</a:t>
            </a:r>
          </a:p>
          <a:p>
            <a:r>
              <a:rPr lang="en-US" dirty="0" smtClean="0"/>
              <a:t>We now inspect for air loss with higher scrutiny </a:t>
            </a:r>
            <a:endParaRPr lang="en-US" dirty="0"/>
          </a:p>
        </p:txBody>
      </p:sp>
    </p:spTree>
    <p:extLst>
      <p:ext uri="{BB962C8B-B14F-4D97-AF65-F5344CB8AC3E}">
        <p14:creationId xmlns:p14="http://schemas.microsoft.com/office/powerpoint/2010/main" val="41044606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685800"/>
          </a:xfrm>
        </p:spPr>
        <p:txBody>
          <a:bodyPr>
            <a:normAutofit/>
          </a:bodyPr>
          <a:lstStyle/>
          <a:p>
            <a:pPr algn="ctr"/>
            <a:r>
              <a:rPr lang="en-US" sz="4000" dirty="0"/>
              <a:t>Thank You!</a:t>
            </a:r>
            <a:endParaRPr lang="en-US" sz="40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71801" y="1524000"/>
            <a:ext cx="64007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571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Facilities Management </a:t>
            </a:r>
            <a:br>
              <a:rPr lang="en-US" dirty="0" smtClean="0"/>
            </a:br>
            <a:r>
              <a:rPr lang="en-US" dirty="0" smtClean="0"/>
              <a:t>Project </a:t>
            </a:r>
            <a:r>
              <a:rPr lang="en-US" dirty="0" smtClean="0"/>
              <a:t>Management</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367" y="2399259"/>
            <a:ext cx="4190275" cy="914400"/>
          </a:xfrm>
        </p:spPr>
      </p:pic>
      <p:sp>
        <p:nvSpPr>
          <p:cNvPr id="3" name="Slide Number Placeholder 2"/>
          <p:cNvSpPr>
            <a:spLocks noGrp="1"/>
          </p:cNvSpPr>
          <p:nvPr>
            <p:ph type="sldNum" sz="quarter" idx="12"/>
          </p:nvPr>
        </p:nvSpPr>
        <p:spPr/>
        <p:txBody>
          <a:bodyPr/>
          <a:lstStyle/>
          <a:p>
            <a:fld id="{8FADB4D1-D5AA-463D-8272-8E9F60F068A9}" type="slidenum">
              <a:rPr lang="en-US" smtClean="0"/>
              <a:t>57</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609" b="8934"/>
          <a:stretch/>
        </p:blipFill>
        <p:spPr>
          <a:xfrm>
            <a:off x="4860759" y="2322530"/>
            <a:ext cx="6814686" cy="420624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92" t="14345" r="-192" b="30738"/>
          <a:stretch/>
        </p:blipFill>
        <p:spPr>
          <a:xfrm>
            <a:off x="500366" y="3465530"/>
            <a:ext cx="4206240" cy="3063240"/>
          </a:xfrm>
          <a:prstGeom prst="rect">
            <a:avLst/>
          </a:prstGeom>
        </p:spPr>
      </p:pic>
    </p:spTree>
    <p:extLst>
      <p:ext uri="{BB962C8B-B14F-4D97-AF65-F5344CB8AC3E}">
        <p14:creationId xmlns:p14="http://schemas.microsoft.com/office/powerpoint/2010/main" val="28689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FM Project Management</a:t>
            </a:r>
            <a:endParaRPr lang="en-US" dirty="0"/>
          </a:p>
        </p:txBody>
      </p:sp>
      <p:sp>
        <p:nvSpPr>
          <p:cNvPr id="3" name="Slide Number Placeholder 2"/>
          <p:cNvSpPr>
            <a:spLocks noGrp="1"/>
          </p:cNvSpPr>
          <p:nvPr>
            <p:ph type="sldNum" sz="quarter" idx="12"/>
          </p:nvPr>
        </p:nvSpPr>
        <p:spPr/>
        <p:txBody>
          <a:bodyPr/>
          <a:lstStyle/>
          <a:p>
            <a:fld id="{8FADB4D1-D5AA-463D-8272-8E9F60F068A9}" type="slidenum">
              <a:rPr lang="en-US" smtClean="0"/>
              <a:t>58</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508" y="2370517"/>
            <a:ext cx="11243437" cy="4224122"/>
          </a:xfrm>
        </p:spPr>
      </p:pic>
    </p:spTree>
    <p:extLst>
      <p:ext uri="{BB962C8B-B14F-4D97-AF65-F5344CB8AC3E}">
        <p14:creationId xmlns:p14="http://schemas.microsoft.com/office/powerpoint/2010/main" val="4009847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558" y="1033214"/>
            <a:ext cx="10113740" cy="919536"/>
          </a:xfrm>
        </p:spPr>
        <p:txBody>
          <a:bodyPr>
            <a:noAutofit/>
          </a:bodyPr>
          <a:lstStyle/>
          <a:p>
            <a:r>
              <a:rPr lang="en-US" sz="4694" dirty="0"/>
              <a:t>FY19/20 </a:t>
            </a:r>
            <a:r>
              <a:rPr lang="en-US" sz="4694" i="1" dirty="0"/>
              <a:t>Summer</a:t>
            </a:r>
            <a:r>
              <a:rPr lang="en-US" sz="4694" dirty="0"/>
              <a:t> Tree Trimming Projects and Fuel Management Program </a:t>
            </a:r>
            <a:endParaRPr lang="en-US" sz="4694" dirty="0"/>
          </a:p>
        </p:txBody>
      </p:sp>
      <p:pic>
        <p:nvPicPr>
          <p:cNvPr id="5" name="Picture 4" descr="C:\Users\fm-student7\Desktop\UCSanDiego-Facilities-blue&amp;gol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6792" y="2744432"/>
            <a:ext cx="3179618" cy="1096846"/>
          </a:xfrm>
          <a:prstGeom prst="rect">
            <a:avLst/>
          </a:prstGeom>
          <a:noFill/>
          <a:ln>
            <a:noFill/>
          </a:ln>
        </p:spPr>
      </p:pic>
      <p:sp>
        <p:nvSpPr>
          <p:cNvPr id="6" name="Title 1"/>
          <p:cNvSpPr txBox="1">
            <a:spLocks/>
          </p:cNvSpPr>
          <p:nvPr/>
        </p:nvSpPr>
        <p:spPr>
          <a:xfrm>
            <a:off x="1912079" y="4523040"/>
            <a:ext cx="7949045" cy="661026"/>
          </a:xfrm>
          <a:prstGeom prst="rect">
            <a:avLst/>
          </a:prstGeom>
        </p:spPr>
        <p:txBody>
          <a:bodyPr vert="horz" lIns="79490" tIns="39745" rIns="79490" bIns="39745"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129" dirty="0"/>
              <a:t>June 25, 2019</a:t>
            </a:r>
          </a:p>
        </p:txBody>
      </p:sp>
    </p:spTree>
    <p:extLst>
      <p:ext uri="{BB962C8B-B14F-4D97-AF65-F5344CB8AC3E}">
        <p14:creationId xmlns:p14="http://schemas.microsoft.com/office/powerpoint/2010/main" val="741070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Buildings Included in this summer’s Projects</a:t>
            </a:r>
            <a:endParaRPr lang="en-US" dirty="0"/>
          </a:p>
        </p:txBody>
      </p:sp>
      <p:sp>
        <p:nvSpPr>
          <p:cNvPr id="3" name="Content Placeholder 2"/>
          <p:cNvSpPr>
            <a:spLocks noGrp="1"/>
          </p:cNvSpPr>
          <p:nvPr>
            <p:ph idx="11"/>
          </p:nvPr>
        </p:nvSpPr>
        <p:spPr>
          <a:xfrm>
            <a:off x="365762" y="2637277"/>
            <a:ext cx="11477324" cy="3813243"/>
          </a:xfrm>
        </p:spPr>
        <p:txBody>
          <a:bodyPr numCol="5"/>
          <a:lstStyle/>
          <a:p>
            <a:pPr marL="380990" indent="-380990">
              <a:spcBef>
                <a:spcPts val="0"/>
              </a:spcBef>
              <a:spcAft>
                <a:spcPts val="0"/>
              </a:spcAft>
              <a:buFont typeface="Arial" panose="020B0604020202020204" pitchFamily="34" charset="0"/>
              <a:buChar char="•"/>
            </a:pPr>
            <a:r>
              <a:rPr lang="en-US" sz="1600" dirty="0"/>
              <a:t>ACTRI</a:t>
            </a:r>
          </a:p>
          <a:p>
            <a:pPr marL="380990" indent="-380990">
              <a:spcBef>
                <a:spcPts val="0"/>
              </a:spcBef>
              <a:spcAft>
                <a:spcPts val="0"/>
              </a:spcAft>
              <a:buFont typeface="Arial" panose="020B0604020202020204" pitchFamily="34" charset="0"/>
              <a:buChar char="•"/>
            </a:pPr>
            <a:r>
              <a:rPr lang="en-US" sz="1600" dirty="0"/>
              <a:t>AP&amp;M</a:t>
            </a:r>
            <a:endParaRPr lang="en-US" sz="1600" dirty="0"/>
          </a:p>
          <a:p>
            <a:pPr marL="380990" indent="-380990">
              <a:spcBef>
                <a:spcPts val="0"/>
              </a:spcBef>
              <a:spcAft>
                <a:spcPts val="0"/>
              </a:spcAft>
              <a:buFont typeface="Arial" panose="020B0604020202020204" pitchFamily="34" charset="0"/>
              <a:buChar char="•"/>
            </a:pPr>
            <a:r>
              <a:rPr lang="en-US" sz="1600" dirty="0"/>
              <a:t>Asante</a:t>
            </a:r>
          </a:p>
          <a:p>
            <a:pPr marL="380990" indent="-380990">
              <a:spcBef>
                <a:spcPts val="0"/>
              </a:spcBef>
              <a:spcAft>
                <a:spcPts val="0"/>
              </a:spcAft>
              <a:buFont typeface="Arial" panose="020B0604020202020204" pitchFamily="34" charset="0"/>
              <a:buChar char="•"/>
            </a:pPr>
            <a:r>
              <a:rPr lang="en-US" sz="1600" dirty="0"/>
              <a:t>Atkinson Hall</a:t>
            </a:r>
          </a:p>
          <a:p>
            <a:pPr marL="380990" indent="-380990">
              <a:spcBef>
                <a:spcPts val="0"/>
              </a:spcBef>
              <a:spcAft>
                <a:spcPts val="0"/>
              </a:spcAft>
              <a:buFont typeface="Arial" panose="020B0604020202020204" pitchFamily="34" charset="0"/>
              <a:buChar char="•"/>
            </a:pPr>
            <a:r>
              <a:rPr lang="en-US" sz="1600" dirty="0" err="1"/>
              <a:t>BioMed</a:t>
            </a:r>
            <a:r>
              <a:rPr lang="en-US" sz="1600" dirty="0"/>
              <a:t> Library</a:t>
            </a:r>
            <a:endParaRPr lang="en-US" sz="1600" dirty="0"/>
          </a:p>
          <a:p>
            <a:pPr marL="380990" indent="-380990">
              <a:spcBef>
                <a:spcPts val="0"/>
              </a:spcBef>
              <a:spcAft>
                <a:spcPts val="0"/>
              </a:spcAft>
              <a:buFont typeface="Arial" panose="020B0604020202020204" pitchFamily="34" charset="0"/>
              <a:buChar char="•"/>
            </a:pPr>
            <a:r>
              <a:rPr lang="en-US" sz="1600" dirty="0"/>
              <a:t>BSB</a:t>
            </a:r>
            <a:endParaRPr lang="en-US" sz="1600" dirty="0"/>
          </a:p>
          <a:p>
            <a:pPr marL="380990" indent="-380990">
              <a:spcBef>
                <a:spcPts val="0"/>
              </a:spcBef>
              <a:spcAft>
                <a:spcPts val="0"/>
              </a:spcAft>
              <a:buFont typeface="Arial" panose="020B0604020202020204" pitchFamily="34" charset="0"/>
              <a:buChar char="•"/>
            </a:pPr>
            <a:r>
              <a:rPr lang="en-US" sz="1600" dirty="0"/>
              <a:t>Bonner Hall</a:t>
            </a:r>
          </a:p>
          <a:p>
            <a:pPr marL="380990" indent="-380990">
              <a:spcBef>
                <a:spcPts val="0"/>
              </a:spcBef>
              <a:spcAft>
                <a:spcPts val="0"/>
              </a:spcAft>
              <a:buFont typeface="Arial" panose="020B0604020202020204" pitchFamily="34" charset="0"/>
              <a:buChar char="•"/>
            </a:pPr>
            <a:r>
              <a:rPr lang="en-US" sz="1600" dirty="0"/>
              <a:t>BRFII</a:t>
            </a:r>
          </a:p>
          <a:p>
            <a:pPr marL="380990" indent="-380990">
              <a:spcBef>
                <a:spcPts val="0"/>
              </a:spcBef>
              <a:spcAft>
                <a:spcPts val="0"/>
              </a:spcAft>
              <a:buFont typeface="Arial" panose="020B0604020202020204" pitchFamily="34" charset="0"/>
              <a:buChar char="•"/>
            </a:pPr>
            <a:r>
              <a:rPr lang="en-US" sz="1600" dirty="0"/>
              <a:t>CSC</a:t>
            </a:r>
            <a:endParaRPr lang="en-US" sz="1600" dirty="0"/>
          </a:p>
          <a:p>
            <a:pPr marL="380990" indent="-380990">
              <a:spcBef>
                <a:spcPts val="0"/>
              </a:spcBef>
              <a:spcAft>
                <a:spcPts val="0"/>
              </a:spcAft>
              <a:buFont typeface="Arial" panose="020B0604020202020204" pitchFamily="34" charset="0"/>
              <a:buChar char="•"/>
            </a:pPr>
            <a:r>
              <a:rPr lang="en-US" sz="1600" dirty="0"/>
              <a:t>Center </a:t>
            </a:r>
            <a:r>
              <a:rPr lang="en-US" sz="1600" dirty="0"/>
              <a:t>Hall</a:t>
            </a:r>
          </a:p>
          <a:p>
            <a:pPr marL="380990" indent="-380990">
              <a:spcBef>
                <a:spcPts val="0"/>
              </a:spcBef>
              <a:spcAft>
                <a:spcPts val="0"/>
              </a:spcAft>
              <a:buFont typeface="Arial" panose="020B0604020202020204" pitchFamily="34" charset="0"/>
              <a:buChar char="•"/>
            </a:pPr>
            <a:r>
              <a:rPr lang="en-US" sz="1600" dirty="0"/>
              <a:t>CMMW &amp; CMME</a:t>
            </a:r>
            <a:endParaRPr lang="en-US" sz="1600" dirty="0"/>
          </a:p>
          <a:p>
            <a:pPr marL="380990" indent="-380990">
              <a:spcBef>
                <a:spcPts val="0"/>
              </a:spcBef>
              <a:spcAft>
                <a:spcPts val="0"/>
              </a:spcAft>
              <a:buFont typeface="Arial" panose="020B0604020202020204" pitchFamily="34" charset="0"/>
              <a:buChar char="•"/>
            </a:pPr>
            <a:r>
              <a:rPr lang="en-US" sz="1600" dirty="0"/>
              <a:t>Cog </a:t>
            </a:r>
            <a:r>
              <a:rPr lang="en-US" sz="1600" dirty="0" err="1"/>
              <a:t>Sci</a:t>
            </a:r>
            <a:endParaRPr lang="en-US" sz="1600" dirty="0"/>
          </a:p>
          <a:p>
            <a:pPr marL="380990" indent="-380990">
              <a:spcBef>
                <a:spcPts val="0"/>
              </a:spcBef>
              <a:spcAft>
                <a:spcPts val="0"/>
              </a:spcAft>
              <a:buFont typeface="Arial" panose="020B0604020202020204" pitchFamily="34" charset="0"/>
              <a:buChar char="•"/>
            </a:pPr>
            <a:r>
              <a:rPr lang="en-US" sz="1600" dirty="0"/>
              <a:t>CRF</a:t>
            </a:r>
          </a:p>
          <a:p>
            <a:pPr marL="380990" indent="-380990">
              <a:spcBef>
                <a:spcPts val="0"/>
              </a:spcBef>
              <a:spcAft>
                <a:spcPts val="0"/>
              </a:spcAft>
              <a:buFont typeface="Arial" panose="020B0604020202020204" pitchFamily="34" charset="0"/>
              <a:buChar char="•"/>
            </a:pPr>
            <a:r>
              <a:rPr lang="en-US" sz="1600" dirty="0"/>
              <a:t>CUP Telecom</a:t>
            </a:r>
          </a:p>
          <a:p>
            <a:pPr marL="380990" indent="-380990">
              <a:spcBef>
                <a:spcPts val="0"/>
              </a:spcBef>
              <a:spcAft>
                <a:spcPts val="0"/>
              </a:spcAft>
              <a:buFont typeface="Arial" panose="020B0604020202020204" pitchFamily="34" charset="0"/>
              <a:buChar char="•"/>
            </a:pPr>
            <a:r>
              <a:rPr lang="en-US" sz="1600" dirty="0"/>
              <a:t>EBU I, II, IIIA &amp; </a:t>
            </a:r>
            <a:r>
              <a:rPr lang="en-US" sz="1600" dirty="0"/>
              <a:t>IIIB</a:t>
            </a:r>
          </a:p>
          <a:p>
            <a:pPr marL="380990" indent="-380990">
              <a:spcBef>
                <a:spcPts val="0"/>
              </a:spcBef>
              <a:spcAft>
                <a:spcPts val="0"/>
              </a:spcAft>
              <a:buFont typeface="Arial" panose="020B0604020202020204" pitchFamily="34" charset="0"/>
              <a:buChar char="•"/>
            </a:pPr>
            <a:r>
              <a:rPr lang="en-US" sz="1600" dirty="0"/>
              <a:t>Economics Building</a:t>
            </a:r>
          </a:p>
          <a:p>
            <a:pPr marL="380990" indent="-380990">
              <a:spcBef>
                <a:spcPts val="0"/>
              </a:spcBef>
              <a:spcAft>
                <a:spcPts val="0"/>
              </a:spcAft>
              <a:buFont typeface="Arial" panose="020B0604020202020204" pitchFamily="34" charset="0"/>
              <a:buChar char="•"/>
            </a:pPr>
            <a:r>
              <a:rPr lang="en-US" sz="1600" dirty="0"/>
              <a:t>ECEC &amp; MCDC</a:t>
            </a:r>
          </a:p>
          <a:p>
            <a:pPr marL="380990" indent="-380990">
              <a:spcBef>
                <a:spcPts val="0"/>
              </a:spcBef>
              <a:spcAft>
                <a:spcPts val="0"/>
              </a:spcAft>
              <a:buFont typeface="Arial" panose="020B0604020202020204" pitchFamily="34" charset="0"/>
              <a:buChar char="•"/>
            </a:pPr>
            <a:r>
              <a:rPr lang="en-US" sz="1600" dirty="0" err="1"/>
              <a:t>Eckart</a:t>
            </a:r>
            <a:endParaRPr lang="en-US" sz="1600" dirty="0"/>
          </a:p>
          <a:p>
            <a:pPr marL="380990" indent="-380990">
              <a:spcBef>
                <a:spcPts val="0"/>
              </a:spcBef>
              <a:spcAft>
                <a:spcPts val="0"/>
              </a:spcAft>
              <a:buFont typeface="Arial" panose="020B0604020202020204" pitchFamily="34" charset="0"/>
              <a:buChar char="•"/>
            </a:pPr>
            <a:r>
              <a:rPr lang="en-US" sz="1600" dirty="0"/>
              <a:t>ERC</a:t>
            </a:r>
          </a:p>
          <a:p>
            <a:pPr marL="380990" indent="-380990">
              <a:spcBef>
                <a:spcPts val="0"/>
              </a:spcBef>
              <a:spcAft>
                <a:spcPts val="0"/>
              </a:spcAft>
              <a:buFont typeface="Arial" panose="020B0604020202020204" pitchFamily="34" charset="0"/>
              <a:buChar char="•"/>
            </a:pPr>
            <a:r>
              <a:rPr lang="en-US" sz="1600" dirty="0"/>
              <a:t>Galbraith Hall</a:t>
            </a:r>
          </a:p>
          <a:p>
            <a:pPr marL="380990" indent="-380990">
              <a:spcBef>
                <a:spcPts val="0"/>
              </a:spcBef>
              <a:spcAft>
                <a:spcPts val="0"/>
              </a:spcAft>
              <a:buFont typeface="Arial" panose="020B0604020202020204" pitchFamily="34" charset="0"/>
              <a:buChar char="•"/>
            </a:pPr>
            <a:r>
              <a:rPr lang="en-US" sz="1600" dirty="0"/>
              <a:t>Geisel Library</a:t>
            </a:r>
          </a:p>
          <a:p>
            <a:pPr marL="380990" indent="-380990">
              <a:spcBef>
                <a:spcPts val="0"/>
              </a:spcBef>
              <a:spcAft>
                <a:spcPts val="0"/>
              </a:spcAft>
              <a:buFont typeface="Arial" panose="020B0604020202020204" pitchFamily="34" charset="0"/>
              <a:buChar char="•"/>
            </a:pPr>
            <a:r>
              <a:rPr lang="en-US" sz="1600" dirty="0" err="1"/>
              <a:t>Gildred</a:t>
            </a:r>
            <a:endParaRPr lang="en-US" sz="1600" dirty="0"/>
          </a:p>
          <a:p>
            <a:pPr marL="380990" indent="-380990">
              <a:spcBef>
                <a:spcPts val="0"/>
              </a:spcBef>
              <a:spcAft>
                <a:spcPts val="0"/>
              </a:spcAft>
              <a:buFont typeface="Arial" panose="020B0604020202020204" pitchFamily="34" charset="0"/>
              <a:buChar char="•"/>
            </a:pPr>
            <a:r>
              <a:rPr lang="en-US" sz="1600" dirty="0"/>
              <a:t>Guava</a:t>
            </a:r>
            <a:endParaRPr lang="en-US" sz="1600" dirty="0"/>
          </a:p>
          <a:p>
            <a:pPr marL="380990" indent="-380990">
              <a:spcBef>
                <a:spcPts val="0"/>
              </a:spcBef>
              <a:spcAft>
                <a:spcPts val="0"/>
              </a:spcAft>
              <a:buFont typeface="Arial" panose="020B0604020202020204" pitchFamily="34" charset="0"/>
              <a:buChar char="•"/>
            </a:pPr>
            <a:r>
              <a:rPr lang="en-US" sz="1600" dirty="0"/>
              <a:t>H&amp;SS</a:t>
            </a:r>
          </a:p>
          <a:p>
            <a:pPr marL="380990" indent="-380990">
              <a:spcBef>
                <a:spcPts val="0"/>
              </a:spcBef>
              <a:spcAft>
                <a:spcPts val="0"/>
              </a:spcAft>
              <a:buFont typeface="Arial" panose="020B0604020202020204" pitchFamily="34" charset="0"/>
              <a:buChar char="•"/>
            </a:pPr>
            <a:r>
              <a:rPr lang="en-US" sz="1600" dirty="0"/>
              <a:t>Holly</a:t>
            </a:r>
          </a:p>
          <a:p>
            <a:pPr marL="380990" indent="-380990">
              <a:spcBef>
                <a:spcPts val="0"/>
              </a:spcBef>
              <a:spcAft>
                <a:spcPts val="0"/>
              </a:spcAft>
              <a:buFont typeface="Arial" panose="020B0604020202020204" pitchFamily="34" charset="0"/>
              <a:buChar char="•"/>
            </a:pPr>
            <a:r>
              <a:rPr lang="en-US" sz="1600" dirty="0" err="1"/>
              <a:t>Hubbs</a:t>
            </a:r>
            <a:r>
              <a:rPr lang="en-US" sz="1600" dirty="0"/>
              <a:t> Hall</a:t>
            </a:r>
            <a:endParaRPr lang="en-US" sz="1600" dirty="0"/>
          </a:p>
          <a:p>
            <a:pPr marL="380990" indent="-380990">
              <a:spcBef>
                <a:spcPts val="0"/>
              </a:spcBef>
              <a:spcAft>
                <a:spcPts val="0"/>
              </a:spcAft>
              <a:buFont typeface="Arial" panose="020B0604020202020204" pitchFamily="34" charset="0"/>
              <a:buChar char="•"/>
            </a:pPr>
            <a:r>
              <a:rPr lang="en-US" sz="1600" dirty="0"/>
              <a:t>IRPS</a:t>
            </a:r>
          </a:p>
          <a:p>
            <a:pPr marL="380990" indent="-380990">
              <a:spcBef>
                <a:spcPts val="0"/>
              </a:spcBef>
              <a:spcAft>
                <a:spcPts val="0"/>
              </a:spcAft>
              <a:buFont typeface="Arial" panose="020B0604020202020204" pitchFamily="34" charset="0"/>
              <a:buChar char="•"/>
            </a:pPr>
            <a:r>
              <a:rPr lang="en-US" sz="1600" dirty="0"/>
              <a:t>Ivy</a:t>
            </a:r>
          </a:p>
          <a:p>
            <a:pPr marL="380990" indent="-380990">
              <a:spcBef>
                <a:spcPts val="0"/>
              </a:spcBef>
              <a:spcAft>
                <a:spcPts val="0"/>
              </a:spcAft>
              <a:buFont typeface="Arial" panose="020B0604020202020204" pitchFamily="34" charset="0"/>
              <a:buChar char="•"/>
            </a:pPr>
            <a:r>
              <a:rPr lang="en-US" sz="1600" dirty="0"/>
              <a:t>IMG’s 1 – 4</a:t>
            </a:r>
          </a:p>
          <a:p>
            <a:pPr marL="380990" indent="-380990">
              <a:spcBef>
                <a:spcPts val="0"/>
              </a:spcBef>
              <a:spcAft>
                <a:spcPts val="0"/>
              </a:spcAft>
              <a:buFont typeface="Arial" panose="020B0604020202020204" pitchFamily="34" charset="0"/>
              <a:buChar char="•"/>
            </a:pPr>
            <a:r>
              <a:rPr lang="en-US" sz="1600" dirty="0"/>
              <a:t>IOA</a:t>
            </a:r>
          </a:p>
          <a:p>
            <a:pPr marL="380990" indent="-380990">
              <a:spcBef>
                <a:spcPts val="0"/>
              </a:spcBef>
              <a:spcAft>
                <a:spcPts val="0"/>
              </a:spcAft>
              <a:buFont typeface="Arial" panose="020B0604020202020204" pitchFamily="34" charset="0"/>
              <a:buChar char="•"/>
            </a:pPr>
            <a:r>
              <a:rPr lang="en-US" sz="1600" dirty="0"/>
              <a:t>Jacaranda</a:t>
            </a:r>
          </a:p>
          <a:p>
            <a:pPr marL="380990" indent="-380990">
              <a:spcBef>
                <a:spcPts val="0"/>
              </a:spcBef>
              <a:spcAft>
                <a:spcPts val="0"/>
              </a:spcAft>
              <a:buFont typeface="Arial" panose="020B0604020202020204" pitchFamily="34" charset="0"/>
              <a:buChar char="•"/>
            </a:pPr>
            <a:r>
              <a:rPr lang="en-US" sz="1600" dirty="0"/>
              <a:t>Kalmia</a:t>
            </a:r>
          </a:p>
          <a:p>
            <a:pPr marL="380990" indent="-380990">
              <a:spcBef>
                <a:spcPts val="0"/>
              </a:spcBef>
              <a:spcAft>
                <a:spcPts val="0"/>
              </a:spcAft>
              <a:buFont typeface="Arial" panose="020B0604020202020204" pitchFamily="34" charset="0"/>
              <a:buChar char="•"/>
            </a:pPr>
            <a:r>
              <a:rPr lang="en-US" sz="1600" dirty="0"/>
              <a:t>Keck 1 - 3</a:t>
            </a:r>
          </a:p>
          <a:p>
            <a:pPr marL="380990" indent="-380990">
              <a:spcBef>
                <a:spcPts val="0"/>
              </a:spcBef>
              <a:spcAft>
                <a:spcPts val="0"/>
              </a:spcAft>
              <a:buFont typeface="Arial" panose="020B0604020202020204" pitchFamily="34" charset="0"/>
              <a:buChar char="•"/>
            </a:pPr>
            <a:r>
              <a:rPr lang="en-US" sz="1600" dirty="0"/>
              <a:t>Laurel</a:t>
            </a:r>
          </a:p>
          <a:p>
            <a:pPr marL="380990" indent="-380990">
              <a:spcBef>
                <a:spcPts val="0"/>
              </a:spcBef>
              <a:spcAft>
                <a:spcPts val="0"/>
              </a:spcAft>
              <a:buFont typeface="Arial" panose="020B0604020202020204" pitchFamily="34" charset="0"/>
              <a:buChar char="•"/>
            </a:pPr>
            <a:r>
              <a:rPr lang="en-US" sz="1600" dirty="0" err="1"/>
              <a:t>Leichtag</a:t>
            </a:r>
            <a:endParaRPr lang="en-US" sz="1600" dirty="0"/>
          </a:p>
          <a:p>
            <a:pPr marL="380990" indent="-380990">
              <a:spcBef>
                <a:spcPts val="0"/>
              </a:spcBef>
              <a:spcAft>
                <a:spcPts val="0"/>
              </a:spcAft>
              <a:buFont typeface="Arial" panose="020B0604020202020204" pitchFamily="34" charset="0"/>
              <a:buChar char="•"/>
            </a:pPr>
            <a:r>
              <a:rPr lang="en-US" sz="1600" dirty="0"/>
              <a:t>Literature </a:t>
            </a:r>
            <a:r>
              <a:rPr lang="en-US" sz="1600" dirty="0" err="1"/>
              <a:t>Bldg</a:t>
            </a:r>
            <a:endParaRPr lang="en-US" sz="1600" dirty="0"/>
          </a:p>
          <a:p>
            <a:pPr marL="380990" indent="-380990">
              <a:spcBef>
                <a:spcPts val="0"/>
              </a:spcBef>
              <a:spcAft>
                <a:spcPts val="0"/>
              </a:spcAft>
              <a:buFont typeface="Arial" panose="020B0604020202020204" pitchFamily="34" charset="0"/>
              <a:buChar char="•"/>
            </a:pPr>
            <a:r>
              <a:rPr lang="en-US" sz="1600" dirty="0"/>
              <a:t>LGBT </a:t>
            </a:r>
            <a:r>
              <a:rPr lang="en-US" sz="1600" dirty="0" err="1"/>
              <a:t>Bldg</a:t>
            </a:r>
            <a:endParaRPr lang="en-US" sz="1600" dirty="0"/>
          </a:p>
          <a:p>
            <a:pPr marL="380990" indent="-380990">
              <a:spcBef>
                <a:spcPts val="0"/>
              </a:spcBef>
              <a:spcAft>
                <a:spcPts val="0"/>
              </a:spcAft>
              <a:buFont typeface="Arial" panose="020B0604020202020204" pitchFamily="34" charset="0"/>
              <a:buChar char="•"/>
            </a:pPr>
            <a:r>
              <a:rPr lang="en-US" sz="1600" dirty="0"/>
              <a:t>Magnolia</a:t>
            </a:r>
            <a:endParaRPr lang="en-US" sz="1600" dirty="0"/>
          </a:p>
          <a:p>
            <a:pPr marL="380990" indent="-380990">
              <a:spcBef>
                <a:spcPts val="0"/>
              </a:spcBef>
              <a:spcAft>
                <a:spcPts val="0"/>
              </a:spcAft>
              <a:buFont typeface="Arial" panose="020B0604020202020204" pitchFamily="34" charset="0"/>
              <a:buChar char="•"/>
            </a:pPr>
            <a:r>
              <a:rPr lang="en-US" sz="1600" dirty="0"/>
              <a:t>Main/Recreation </a:t>
            </a:r>
            <a:r>
              <a:rPr lang="en-US" sz="1600" dirty="0"/>
              <a:t>Gym</a:t>
            </a:r>
            <a:endParaRPr lang="en-US" sz="1600" dirty="0"/>
          </a:p>
          <a:p>
            <a:pPr marL="380990" indent="-380990">
              <a:spcBef>
                <a:spcPts val="0"/>
              </a:spcBef>
              <a:spcAft>
                <a:spcPts val="0"/>
              </a:spcAft>
              <a:buFont typeface="Arial" panose="020B0604020202020204" pitchFamily="34" charset="0"/>
              <a:buChar char="•"/>
            </a:pPr>
            <a:r>
              <a:rPr lang="en-US" sz="1600" dirty="0"/>
              <a:t>Mandeville</a:t>
            </a:r>
          </a:p>
          <a:p>
            <a:pPr marL="380990" indent="-380990">
              <a:spcBef>
                <a:spcPts val="0"/>
              </a:spcBef>
              <a:spcAft>
                <a:spcPts val="0"/>
              </a:spcAft>
              <a:buFont typeface="Arial" panose="020B0604020202020204" pitchFamily="34" charset="0"/>
              <a:buChar char="•"/>
            </a:pPr>
            <a:r>
              <a:rPr lang="en-US" sz="1600" dirty="0"/>
              <a:t>Mayer Hall</a:t>
            </a:r>
          </a:p>
          <a:p>
            <a:pPr marL="380990" indent="-380990">
              <a:spcBef>
                <a:spcPts val="0"/>
              </a:spcBef>
              <a:spcAft>
                <a:spcPts val="0"/>
              </a:spcAft>
              <a:buFont typeface="Arial" panose="020B0604020202020204" pitchFamily="34" charset="0"/>
              <a:buChar char="•"/>
            </a:pPr>
            <a:r>
              <a:rPr lang="en-US" sz="1600" dirty="0" err="1"/>
              <a:t>Mandler</a:t>
            </a:r>
            <a:endParaRPr lang="en-US" sz="1600" dirty="0"/>
          </a:p>
          <a:p>
            <a:pPr marL="380990" indent="-380990">
              <a:spcBef>
                <a:spcPts val="0"/>
              </a:spcBef>
              <a:spcAft>
                <a:spcPts val="0"/>
              </a:spcAft>
              <a:buFont typeface="Arial" panose="020B0604020202020204" pitchFamily="34" charset="0"/>
              <a:buChar char="•"/>
            </a:pPr>
            <a:r>
              <a:rPr lang="en-US" sz="1600" dirty="0"/>
              <a:t>McGill</a:t>
            </a:r>
          </a:p>
          <a:p>
            <a:pPr marL="380990" indent="-380990">
              <a:spcBef>
                <a:spcPts val="0"/>
              </a:spcBef>
              <a:spcAft>
                <a:spcPts val="0"/>
              </a:spcAft>
              <a:buFont typeface="Arial" panose="020B0604020202020204" pitchFamily="34" charset="0"/>
              <a:buChar char="•"/>
            </a:pPr>
            <a:r>
              <a:rPr lang="en-US" sz="1600" dirty="0"/>
              <a:t>Media Center</a:t>
            </a:r>
          </a:p>
          <a:p>
            <a:pPr marL="380990" indent="-380990">
              <a:spcBef>
                <a:spcPts val="0"/>
              </a:spcBef>
              <a:spcAft>
                <a:spcPts val="0"/>
              </a:spcAft>
              <a:buFont typeface="Arial" panose="020B0604020202020204" pitchFamily="34" charset="0"/>
              <a:buChar char="•"/>
            </a:pPr>
            <a:r>
              <a:rPr lang="en-US" sz="1600" dirty="0" err="1"/>
              <a:t>Mesom</a:t>
            </a:r>
            <a:endParaRPr lang="en-US" sz="1600" dirty="0"/>
          </a:p>
          <a:p>
            <a:pPr marL="380990" indent="-380990">
              <a:spcBef>
                <a:spcPts val="0"/>
              </a:spcBef>
              <a:spcAft>
                <a:spcPts val="0"/>
              </a:spcAft>
              <a:buFont typeface="Arial" panose="020B0604020202020204" pitchFamily="34" charset="0"/>
              <a:buChar char="•"/>
            </a:pPr>
            <a:r>
              <a:rPr lang="en-US" sz="1600" dirty="0"/>
              <a:t>MTF</a:t>
            </a:r>
            <a:endParaRPr lang="en-US" sz="1600" dirty="0"/>
          </a:p>
          <a:p>
            <a:pPr marL="380990" indent="-380990">
              <a:spcBef>
                <a:spcPts val="0"/>
              </a:spcBef>
              <a:spcAft>
                <a:spcPts val="0"/>
              </a:spcAft>
              <a:buFont typeface="Arial" panose="020B0604020202020204" pitchFamily="34" charset="0"/>
              <a:buChar char="•"/>
            </a:pPr>
            <a:r>
              <a:rPr lang="en-US" sz="1600" dirty="0"/>
              <a:t>Muir </a:t>
            </a:r>
            <a:r>
              <a:rPr lang="en-US" sz="1600" dirty="0"/>
              <a:t>Biology</a:t>
            </a:r>
          </a:p>
          <a:p>
            <a:pPr marL="380990" indent="-380990">
              <a:spcBef>
                <a:spcPts val="0"/>
              </a:spcBef>
              <a:spcAft>
                <a:spcPts val="0"/>
              </a:spcAft>
              <a:buFont typeface="Arial" panose="020B0604020202020204" pitchFamily="34" charset="0"/>
              <a:buChar char="•"/>
            </a:pPr>
            <a:r>
              <a:rPr lang="en-US" sz="1600" dirty="0"/>
              <a:t>Natatorium</a:t>
            </a:r>
            <a:endParaRPr lang="en-US" sz="1600" dirty="0"/>
          </a:p>
          <a:p>
            <a:pPr marL="380990" indent="-380990">
              <a:spcBef>
                <a:spcPts val="0"/>
              </a:spcBef>
              <a:spcAft>
                <a:spcPts val="0"/>
              </a:spcAft>
              <a:buFont typeface="Arial" panose="020B0604020202020204" pitchFamily="34" charset="0"/>
              <a:buChar char="•"/>
            </a:pPr>
            <a:r>
              <a:rPr lang="en-US" sz="1600" dirty="0"/>
              <a:t>NSB</a:t>
            </a:r>
          </a:p>
          <a:p>
            <a:pPr marL="380990" indent="-380990">
              <a:spcBef>
                <a:spcPts val="0"/>
              </a:spcBef>
              <a:spcAft>
                <a:spcPts val="0"/>
              </a:spcAft>
              <a:buFont typeface="Arial" panose="020B0604020202020204" pitchFamily="34" charset="0"/>
              <a:buChar char="•"/>
            </a:pPr>
            <a:r>
              <a:rPr lang="en-US" sz="1600" dirty="0" err="1"/>
              <a:t>Nierenburg</a:t>
            </a:r>
            <a:r>
              <a:rPr lang="en-US" sz="1600" dirty="0"/>
              <a:t> Hall</a:t>
            </a:r>
          </a:p>
          <a:p>
            <a:pPr marL="380990" indent="-380990">
              <a:spcBef>
                <a:spcPts val="0"/>
              </a:spcBef>
              <a:spcAft>
                <a:spcPts val="0"/>
              </a:spcAft>
              <a:buFont typeface="Arial" panose="020B0604020202020204" pitchFamily="34" charset="0"/>
              <a:buChar char="•"/>
            </a:pPr>
            <a:r>
              <a:rPr lang="en-US" sz="1600" dirty="0"/>
              <a:t>Old Scripps Admin </a:t>
            </a:r>
            <a:r>
              <a:rPr lang="en-US" sz="1600" dirty="0" err="1"/>
              <a:t>Bldg</a:t>
            </a:r>
            <a:endParaRPr lang="en-US" sz="1600" dirty="0"/>
          </a:p>
          <a:p>
            <a:pPr marL="380990" indent="-380990">
              <a:spcBef>
                <a:spcPts val="0"/>
              </a:spcBef>
              <a:spcAft>
                <a:spcPts val="0"/>
              </a:spcAft>
              <a:buFont typeface="Arial" panose="020B0604020202020204" pitchFamily="34" charset="0"/>
              <a:buChar char="•"/>
            </a:pPr>
            <a:r>
              <a:rPr lang="en-US" sz="1600" dirty="0"/>
              <a:t>Osler Parking Structure</a:t>
            </a:r>
          </a:p>
          <a:p>
            <a:pPr marL="380990" indent="-380990">
              <a:spcBef>
                <a:spcPts val="0"/>
              </a:spcBef>
              <a:spcAft>
                <a:spcPts val="0"/>
              </a:spcAft>
              <a:buFont typeface="Arial" panose="020B0604020202020204" pitchFamily="34" charset="0"/>
              <a:buChar char="•"/>
            </a:pPr>
            <a:r>
              <a:rPr lang="en-US" sz="1600" dirty="0" err="1"/>
              <a:t>Otterson</a:t>
            </a:r>
            <a:r>
              <a:rPr lang="en-US" sz="1600" dirty="0"/>
              <a:t> Hall</a:t>
            </a:r>
            <a:endParaRPr lang="en-US" sz="1600" dirty="0"/>
          </a:p>
          <a:p>
            <a:pPr marL="380990" indent="-380990">
              <a:spcBef>
                <a:spcPts val="0"/>
              </a:spcBef>
              <a:spcAft>
                <a:spcPts val="0"/>
              </a:spcAft>
              <a:buFont typeface="Arial" panose="020B0604020202020204" pitchFamily="34" charset="0"/>
              <a:buChar char="•"/>
            </a:pPr>
            <a:r>
              <a:rPr lang="en-US" sz="1600" dirty="0"/>
              <a:t>Pacific Hall</a:t>
            </a:r>
          </a:p>
          <a:p>
            <a:pPr marL="380990" indent="-380990">
              <a:spcBef>
                <a:spcPts val="0"/>
              </a:spcBef>
              <a:spcAft>
                <a:spcPts val="0"/>
              </a:spcAft>
              <a:buFont typeface="Arial" panose="020B0604020202020204" pitchFamily="34" charset="0"/>
              <a:buChar char="•"/>
            </a:pPr>
            <a:r>
              <a:rPr lang="en-US" sz="1600" dirty="0"/>
              <a:t>Pepper Canyon Hall</a:t>
            </a:r>
          </a:p>
          <a:p>
            <a:pPr marL="380990" indent="-380990">
              <a:spcBef>
                <a:spcPts val="0"/>
              </a:spcBef>
              <a:spcAft>
                <a:spcPts val="0"/>
              </a:spcAft>
              <a:buFont typeface="Arial" panose="020B0604020202020204" pitchFamily="34" charset="0"/>
              <a:buChar char="•"/>
            </a:pPr>
            <a:r>
              <a:rPr lang="en-US" sz="1600" dirty="0"/>
              <a:t>Peterson </a:t>
            </a:r>
            <a:r>
              <a:rPr lang="en-US" sz="1600" dirty="0"/>
              <a:t>Hall</a:t>
            </a:r>
          </a:p>
          <a:p>
            <a:pPr marL="380990" indent="-380990">
              <a:spcBef>
                <a:spcPts val="0"/>
              </a:spcBef>
              <a:spcAft>
                <a:spcPts val="0"/>
              </a:spcAft>
              <a:buFont typeface="Arial" panose="020B0604020202020204" pitchFamily="34" charset="0"/>
              <a:buChar char="•"/>
            </a:pPr>
            <a:r>
              <a:rPr lang="en-US" sz="1600" dirty="0" err="1"/>
              <a:t>Prebys</a:t>
            </a:r>
            <a:r>
              <a:rPr lang="en-US" sz="1600" dirty="0"/>
              <a:t> Music </a:t>
            </a:r>
            <a:r>
              <a:rPr lang="en-US" sz="1600" dirty="0" err="1"/>
              <a:t>Bldg</a:t>
            </a:r>
            <a:endParaRPr lang="en-US" sz="1600" dirty="0"/>
          </a:p>
          <a:p>
            <a:pPr marL="380990" indent="-380990">
              <a:spcBef>
                <a:spcPts val="0"/>
              </a:spcBef>
              <a:spcAft>
                <a:spcPts val="0"/>
              </a:spcAft>
              <a:buFont typeface="Arial" panose="020B0604020202020204" pitchFamily="34" charset="0"/>
              <a:buChar char="•"/>
            </a:pPr>
            <a:r>
              <a:rPr lang="en-US" sz="1600" dirty="0" err="1"/>
              <a:t>Scholander</a:t>
            </a:r>
            <a:endParaRPr lang="en-US" sz="1600" dirty="0"/>
          </a:p>
          <a:p>
            <a:pPr marL="380990" indent="-380990">
              <a:spcBef>
                <a:spcPts val="0"/>
              </a:spcBef>
              <a:spcAft>
                <a:spcPts val="0"/>
              </a:spcAft>
              <a:buFont typeface="Arial" panose="020B0604020202020204" pitchFamily="34" charset="0"/>
              <a:buChar char="•"/>
            </a:pPr>
            <a:r>
              <a:rPr lang="en-US" sz="1600" dirty="0"/>
              <a:t>SDSC addition</a:t>
            </a:r>
            <a:endParaRPr lang="en-US" sz="1600" dirty="0"/>
          </a:p>
          <a:p>
            <a:pPr marL="380990" indent="-380990">
              <a:spcBef>
                <a:spcPts val="0"/>
              </a:spcBef>
              <a:spcAft>
                <a:spcPts val="0"/>
              </a:spcAft>
              <a:buFont typeface="Arial" panose="020B0604020202020204" pitchFamily="34" charset="0"/>
              <a:buChar char="•"/>
            </a:pPr>
            <a:r>
              <a:rPr lang="en-US" sz="1600" dirty="0"/>
              <a:t>Sequoyah </a:t>
            </a:r>
            <a:r>
              <a:rPr lang="en-US" sz="1600" dirty="0"/>
              <a:t>Hall</a:t>
            </a:r>
          </a:p>
          <a:p>
            <a:pPr marL="380990" indent="-380990">
              <a:spcBef>
                <a:spcPts val="0"/>
              </a:spcBef>
              <a:spcAft>
                <a:spcPts val="0"/>
              </a:spcAft>
              <a:buFont typeface="Arial" panose="020B0604020202020204" pitchFamily="34" charset="0"/>
              <a:buChar char="•"/>
            </a:pPr>
            <a:r>
              <a:rPr lang="en-US" sz="1600" dirty="0"/>
              <a:t>Skaggs Pharmacy</a:t>
            </a:r>
          </a:p>
          <a:p>
            <a:pPr marL="380990" indent="-380990">
              <a:spcBef>
                <a:spcPts val="0"/>
              </a:spcBef>
              <a:spcAft>
                <a:spcPts val="0"/>
              </a:spcAft>
              <a:buFont typeface="Arial" panose="020B0604020202020204" pitchFamily="34" charset="0"/>
              <a:buChar char="•"/>
            </a:pPr>
            <a:r>
              <a:rPr lang="en-US" sz="1600" dirty="0"/>
              <a:t>SME</a:t>
            </a:r>
            <a:endParaRPr lang="en-US" sz="1600" dirty="0"/>
          </a:p>
          <a:p>
            <a:pPr marL="380990" indent="-380990">
              <a:spcBef>
                <a:spcPts val="0"/>
              </a:spcBef>
              <a:spcAft>
                <a:spcPts val="0"/>
              </a:spcAft>
              <a:buFont typeface="Arial" panose="020B0604020202020204" pitchFamily="34" charset="0"/>
              <a:buChar char="•"/>
            </a:pPr>
            <a:r>
              <a:rPr lang="en-US" sz="1600" dirty="0"/>
              <a:t>Solis Hall</a:t>
            </a:r>
            <a:endParaRPr lang="en-US" sz="1600" dirty="0"/>
          </a:p>
          <a:p>
            <a:pPr marL="380990" indent="-380990">
              <a:spcBef>
                <a:spcPts val="0"/>
              </a:spcBef>
              <a:spcAft>
                <a:spcPts val="0"/>
              </a:spcAft>
              <a:buFont typeface="Arial" panose="020B0604020202020204" pitchFamily="34" charset="0"/>
              <a:buChar char="•"/>
            </a:pPr>
            <a:r>
              <a:rPr lang="en-US" sz="1600" dirty="0" err="1"/>
              <a:t>Spanos</a:t>
            </a:r>
            <a:endParaRPr lang="en-US" sz="1600" dirty="0"/>
          </a:p>
          <a:p>
            <a:pPr marL="380990" indent="-380990">
              <a:spcBef>
                <a:spcPts val="0"/>
              </a:spcBef>
              <a:spcAft>
                <a:spcPts val="0"/>
              </a:spcAft>
              <a:buFont typeface="Arial" panose="020B0604020202020204" pitchFamily="34" charset="0"/>
              <a:buChar char="•"/>
            </a:pPr>
            <a:r>
              <a:rPr lang="en-US" sz="1600" dirty="0"/>
              <a:t>Stein</a:t>
            </a:r>
          </a:p>
          <a:p>
            <a:pPr marL="380990" indent="-380990">
              <a:spcBef>
                <a:spcPts val="0"/>
              </a:spcBef>
              <a:spcAft>
                <a:spcPts val="0"/>
              </a:spcAft>
              <a:buFont typeface="Arial" panose="020B0604020202020204" pitchFamily="34" charset="0"/>
              <a:buChar char="•"/>
            </a:pPr>
            <a:r>
              <a:rPr lang="en-US" sz="1600" dirty="0"/>
              <a:t>SSB</a:t>
            </a:r>
          </a:p>
          <a:p>
            <a:pPr marL="380990" indent="-380990">
              <a:spcBef>
                <a:spcPts val="0"/>
              </a:spcBef>
              <a:spcAft>
                <a:spcPts val="0"/>
              </a:spcAft>
              <a:buFont typeface="Arial" panose="020B0604020202020204" pitchFamily="34" charset="0"/>
              <a:buChar char="•"/>
            </a:pPr>
            <a:r>
              <a:rPr lang="en-US" sz="1600" dirty="0"/>
              <a:t>SSC</a:t>
            </a:r>
          </a:p>
          <a:p>
            <a:pPr marL="380990" indent="-380990">
              <a:spcBef>
                <a:spcPts val="0"/>
              </a:spcBef>
              <a:spcAft>
                <a:spcPts val="0"/>
              </a:spcAft>
              <a:buFont typeface="Arial" panose="020B0604020202020204" pitchFamily="34" charset="0"/>
              <a:buChar char="•"/>
            </a:pPr>
            <a:r>
              <a:rPr lang="en-US" sz="1600" dirty="0"/>
              <a:t>SSRB</a:t>
            </a:r>
            <a:endParaRPr lang="en-US" sz="1600" dirty="0"/>
          </a:p>
          <a:p>
            <a:pPr marL="380990" indent="-380990">
              <a:spcBef>
                <a:spcPts val="0"/>
              </a:spcBef>
              <a:spcAft>
                <a:spcPts val="0"/>
              </a:spcAft>
              <a:buFont typeface="Arial" panose="020B0604020202020204" pitchFamily="34" charset="0"/>
              <a:buChar char="•"/>
            </a:pPr>
            <a:r>
              <a:rPr lang="en-US" sz="1600" dirty="0"/>
              <a:t>Telemedicine</a:t>
            </a:r>
          </a:p>
          <a:p>
            <a:pPr marL="380990" indent="-380990">
              <a:spcBef>
                <a:spcPts val="0"/>
              </a:spcBef>
              <a:spcAft>
                <a:spcPts val="0"/>
              </a:spcAft>
              <a:buFont typeface="Arial" panose="020B0604020202020204" pitchFamily="34" charset="0"/>
              <a:buChar char="•"/>
            </a:pPr>
            <a:r>
              <a:rPr lang="en-US" sz="1600" dirty="0"/>
              <a:t>TPCN</a:t>
            </a:r>
            <a:endParaRPr lang="en-US" sz="1600" dirty="0"/>
          </a:p>
          <a:p>
            <a:pPr marL="380990" indent="-380990">
              <a:spcBef>
                <a:spcPts val="0"/>
              </a:spcBef>
              <a:spcAft>
                <a:spcPts val="0"/>
              </a:spcAft>
              <a:buFont typeface="Arial" panose="020B0604020202020204" pitchFamily="34" charset="0"/>
              <a:buChar char="•"/>
            </a:pPr>
            <a:r>
              <a:rPr lang="en-US" sz="1600" dirty="0"/>
              <a:t>Urey Hall</a:t>
            </a:r>
          </a:p>
          <a:p>
            <a:pPr marL="380990" indent="-380990">
              <a:spcBef>
                <a:spcPts val="0"/>
              </a:spcBef>
              <a:spcAft>
                <a:spcPts val="0"/>
              </a:spcAft>
              <a:buFont typeface="Arial" panose="020B0604020202020204" pitchFamily="34" charset="0"/>
              <a:buChar char="•"/>
            </a:pPr>
            <a:r>
              <a:rPr lang="en-US" sz="1600" dirty="0"/>
              <a:t>Vaughn Hall</a:t>
            </a:r>
          </a:p>
          <a:p>
            <a:pPr marL="380990" indent="-380990">
              <a:spcBef>
                <a:spcPts val="0"/>
              </a:spcBef>
              <a:spcAft>
                <a:spcPts val="0"/>
              </a:spcAft>
              <a:buFont typeface="Arial" panose="020B0604020202020204" pitchFamily="34" charset="0"/>
              <a:buChar char="•"/>
            </a:pPr>
            <a:r>
              <a:rPr lang="en-US" sz="1600" dirty="0"/>
              <a:t>Visual Arts</a:t>
            </a:r>
            <a:endParaRPr lang="en-US" sz="1600" dirty="0"/>
          </a:p>
          <a:p>
            <a:pPr marL="380990" indent="-380990">
              <a:spcBef>
                <a:spcPts val="0"/>
              </a:spcBef>
              <a:spcAft>
                <a:spcPts val="0"/>
              </a:spcAft>
              <a:buFont typeface="Arial" panose="020B0604020202020204" pitchFamily="34" charset="0"/>
              <a:buChar char="•"/>
            </a:pPr>
            <a:r>
              <a:rPr lang="en-US" sz="1600" dirty="0"/>
              <a:t>Warren Lecture </a:t>
            </a:r>
            <a:r>
              <a:rPr lang="en-US" sz="1600" dirty="0"/>
              <a:t>Hall</a:t>
            </a:r>
          </a:p>
          <a:p>
            <a:pPr marL="380990" indent="-380990">
              <a:spcBef>
                <a:spcPts val="0"/>
              </a:spcBef>
              <a:spcAft>
                <a:spcPts val="0"/>
              </a:spcAft>
              <a:buFont typeface="Arial" panose="020B0604020202020204" pitchFamily="34" charset="0"/>
              <a:buChar char="•"/>
            </a:pPr>
            <a:r>
              <a:rPr lang="en-US" sz="1600" dirty="0"/>
              <a:t>York Hall</a:t>
            </a:r>
          </a:p>
          <a:p>
            <a:pPr marL="380990" indent="-380990">
              <a:spcBef>
                <a:spcPts val="0"/>
              </a:spcBef>
              <a:spcAft>
                <a:spcPts val="0"/>
              </a:spcAft>
              <a:buFont typeface="Arial" panose="020B0604020202020204" pitchFamily="34" charset="0"/>
              <a:buChar char="•"/>
            </a:pPr>
            <a:r>
              <a:rPr lang="en-US" sz="1600" dirty="0"/>
              <a:t>201, 400, 409</a:t>
            </a:r>
          </a:p>
          <a:p>
            <a:pPr marL="380990" indent="-380990">
              <a:spcBef>
                <a:spcPts val="0"/>
              </a:spcBef>
              <a:spcAft>
                <a:spcPts val="0"/>
              </a:spcAft>
              <a:buFont typeface="Arial" panose="020B0604020202020204" pitchFamily="34" charset="0"/>
              <a:buChar char="•"/>
            </a:pPr>
            <a:r>
              <a:rPr lang="en-US" sz="1600" dirty="0"/>
              <a:t>Many others…</a:t>
            </a:r>
            <a:endParaRPr lang="en-US" sz="1600" dirty="0"/>
          </a:p>
          <a:p>
            <a:pPr marL="228594" indent="-228594">
              <a:spcBef>
                <a:spcPts val="0"/>
              </a:spcBef>
              <a:spcAft>
                <a:spcPts val="0"/>
              </a:spcAft>
              <a:buFont typeface="Arial" panose="020B0604020202020204" pitchFamily="34" charset="0"/>
              <a:buChar char="•"/>
            </a:pPr>
            <a:endParaRPr lang="en-US" sz="1600" dirty="0"/>
          </a:p>
          <a:p>
            <a:pPr marL="380990" indent="-380990">
              <a:spcBef>
                <a:spcPts val="0"/>
              </a:spcBef>
              <a:spcAft>
                <a:spcPts val="0"/>
              </a:spcAft>
              <a:buFont typeface="Arial" panose="020B0604020202020204" pitchFamily="34" charset="0"/>
              <a:buChar char="•"/>
              <a:defRPr/>
            </a:pPr>
            <a:endParaRPr lang="en-US" altLang="ja-JP" sz="1600" dirty="0"/>
          </a:p>
        </p:txBody>
      </p:sp>
      <p:pic>
        <p:nvPicPr>
          <p:cNvPr id="4" name="Picture 3"/>
          <p:cNvPicPr>
            <a:picLocks noChangeAspect="1"/>
          </p:cNvPicPr>
          <p:nvPr/>
        </p:nvPicPr>
        <p:blipFill>
          <a:blip r:embed="rId2"/>
          <a:stretch>
            <a:fillRect/>
          </a:stretch>
        </p:blipFill>
        <p:spPr>
          <a:xfrm>
            <a:off x="436230" y="1249565"/>
            <a:ext cx="2186236" cy="1275304"/>
          </a:xfrm>
          <a:prstGeom prst="rect">
            <a:avLst/>
          </a:prstGeom>
        </p:spPr>
      </p:pic>
      <p:pic>
        <p:nvPicPr>
          <p:cNvPr id="10" name="Picture 9"/>
          <p:cNvPicPr>
            <a:picLocks noChangeAspect="1"/>
          </p:cNvPicPr>
          <p:nvPr/>
        </p:nvPicPr>
        <p:blipFill>
          <a:blip r:embed="rId3"/>
          <a:stretch>
            <a:fillRect/>
          </a:stretch>
        </p:blipFill>
        <p:spPr>
          <a:xfrm>
            <a:off x="2887965" y="1246436"/>
            <a:ext cx="1423331" cy="1275304"/>
          </a:xfrm>
          <a:prstGeom prst="rect">
            <a:avLst/>
          </a:prstGeom>
        </p:spPr>
      </p:pic>
      <p:pic>
        <p:nvPicPr>
          <p:cNvPr id="11" name="Picture 10"/>
          <p:cNvPicPr>
            <a:picLocks noChangeAspect="1"/>
          </p:cNvPicPr>
          <p:nvPr/>
        </p:nvPicPr>
        <p:blipFill rotWithShape="1">
          <a:blip r:embed="rId4"/>
          <a:srcRect l="8982" r="12823"/>
          <a:stretch/>
        </p:blipFill>
        <p:spPr>
          <a:xfrm>
            <a:off x="4576797" y="1258991"/>
            <a:ext cx="1756071" cy="1282892"/>
          </a:xfrm>
          <a:prstGeom prst="rect">
            <a:avLst/>
          </a:prstGeom>
        </p:spPr>
      </p:pic>
      <p:sp>
        <p:nvSpPr>
          <p:cNvPr id="2" name="AutoShape 2" descr="Image result for UCSD buildings"/>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2052" name="Picture 4" descr="Image result for UCSD buildin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367" y="1265398"/>
            <a:ext cx="2337749" cy="12764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UCSD building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1616" y="1275523"/>
            <a:ext cx="1697011" cy="12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7232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FM Notification</a:t>
            </a:r>
          </a:p>
          <a:p>
            <a:pPr marL="0" indent="0">
              <a:buNone/>
            </a:pPr>
            <a:endParaRPr lang="en-US" dirty="0"/>
          </a:p>
          <a:p>
            <a:r>
              <a:rPr lang="en-US" dirty="0" smtClean="0"/>
              <a:t>Means &amp; Methods</a:t>
            </a:r>
          </a:p>
          <a:p>
            <a:endParaRPr lang="en-US" dirty="0"/>
          </a:p>
          <a:p>
            <a:r>
              <a:rPr lang="en-US" dirty="0" smtClean="0"/>
              <a:t>Environmental Steps Taken</a:t>
            </a:r>
          </a:p>
          <a:p>
            <a:endParaRPr lang="en-US" dirty="0"/>
          </a:p>
          <a:p>
            <a:r>
              <a:rPr lang="en-US" dirty="0" smtClean="0"/>
              <a:t>Dates &amp; Areas</a:t>
            </a:r>
          </a:p>
          <a:p>
            <a:endParaRPr lang="en-US" dirty="0" smtClean="0"/>
          </a:p>
        </p:txBody>
      </p:sp>
      <p:sp>
        <p:nvSpPr>
          <p:cNvPr id="4" name="Slide Number Placeholder 3"/>
          <p:cNvSpPr>
            <a:spLocks noGrp="1"/>
          </p:cNvSpPr>
          <p:nvPr>
            <p:ph type="sldNum" sz="quarter" idx="12"/>
          </p:nvPr>
        </p:nvSpPr>
        <p:spPr/>
        <p:txBody>
          <a:bodyPr/>
          <a:lstStyle/>
          <a:p>
            <a:fld id="{DB63280C-CDEE-443E-AE4C-5ABDAA575650}" type="slidenum">
              <a:rPr lang="en-US" smtClean="0"/>
              <a:t>60</a:t>
            </a:fld>
            <a:endParaRPr lang="en-US" dirty="0"/>
          </a:p>
        </p:txBody>
      </p:sp>
    </p:spTree>
    <p:extLst>
      <p:ext uri="{BB962C8B-B14F-4D97-AF65-F5344CB8AC3E}">
        <p14:creationId xmlns:p14="http://schemas.microsoft.com/office/powerpoint/2010/main" val="17180551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1500" b="1" dirty="0">
                <a:solidFill>
                  <a:prstClr val="black"/>
                </a:solidFill>
              </a:rPr>
              <a:t>June 25, 2019</a:t>
            </a:r>
            <a:endParaRPr lang="en-US" sz="1091" dirty="0">
              <a:solidFill>
                <a:prstClr val="black"/>
              </a:solidFill>
            </a:endParaRPr>
          </a:p>
          <a:p>
            <a:pPr marL="0" indent="0">
              <a:buNone/>
            </a:pPr>
            <a:r>
              <a:rPr lang="en-US" sz="1500" b="1" dirty="0">
                <a:solidFill>
                  <a:prstClr val="black"/>
                </a:solidFill>
              </a:rPr>
              <a:t>Subject:  FM Notification </a:t>
            </a:r>
            <a:r>
              <a:rPr lang="en-US" sz="1500" b="1" dirty="0">
                <a:solidFill>
                  <a:prstClr val="black"/>
                </a:solidFill>
              </a:rPr>
              <a:t>of Fuel </a:t>
            </a:r>
            <a:r>
              <a:rPr lang="en-US" sz="1500" b="1" dirty="0">
                <a:solidFill>
                  <a:prstClr val="black"/>
                </a:solidFill>
              </a:rPr>
              <a:t>Management/Brush Abatement</a:t>
            </a:r>
            <a:endParaRPr lang="en-US" sz="1091" dirty="0">
              <a:solidFill>
                <a:prstClr val="black"/>
              </a:solidFill>
            </a:endParaRPr>
          </a:p>
          <a:p>
            <a:pPr marL="0" indent="0">
              <a:buNone/>
            </a:pPr>
            <a:endParaRPr lang="en-US" sz="1500" b="1" dirty="0">
              <a:solidFill>
                <a:prstClr val="black"/>
              </a:solidFill>
            </a:endParaRPr>
          </a:p>
          <a:p>
            <a:pPr marL="0" indent="0">
              <a:buNone/>
            </a:pPr>
            <a:r>
              <a:rPr lang="en-US" sz="1500" b="1" dirty="0">
                <a:solidFill>
                  <a:prstClr val="black"/>
                </a:solidFill>
              </a:rPr>
              <a:t>Start:</a:t>
            </a:r>
            <a:r>
              <a:rPr lang="en-US" sz="1500" dirty="0">
                <a:solidFill>
                  <a:prstClr val="black"/>
                </a:solidFill>
              </a:rPr>
              <a:t>   Monday, </a:t>
            </a:r>
            <a:r>
              <a:rPr lang="en-US" sz="1500" dirty="0">
                <a:solidFill>
                  <a:prstClr val="black"/>
                </a:solidFill>
              </a:rPr>
              <a:t>July 8, 2019 </a:t>
            </a:r>
            <a:r>
              <a:rPr lang="en-US" sz="1500" dirty="0">
                <a:solidFill>
                  <a:prstClr val="black"/>
                </a:solidFill>
              </a:rPr>
              <a:t>at 7:00 am</a:t>
            </a:r>
            <a:endParaRPr lang="en-US" sz="1227" dirty="0">
              <a:solidFill>
                <a:prstClr val="black"/>
              </a:solidFill>
            </a:endParaRPr>
          </a:p>
          <a:p>
            <a:pPr marL="0" indent="0">
              <a:buNone/>
            </a:pPr>
            <a:r>
              <a:rPr lang="en-US" sz="1500" b="1" dirty="0">
                <a:solidFill>
                  <a:prstClr val="black"/>
                </a:solidFill>
              </a:rPr>
              <a:t>End:</a:t>
            </a:r>
            <a:r>
              <a:rPr lang="en-US" sz="1500" dirty="0">
                <a:solidFill>
                  <a:prstClr val="black"/>
                </a:solidFill>
              </a:rPr>
              <a:t>     Friday, </a:t>
            </a:r>
            <a:r>
              <a:rPr lang="en-US" sz="1500" dirty="0">
                <a:solidFill>
                  <a:prstClr val="black"/>
                </a:solidFill>
              </a:rPr>
              <a:t>August 9, 2019, </a:t>
            </a:r>
            <a:r>
              <a:rPr lang="en-US" sz="1500" dirty="0">
                <a:solidFill>
                  <a:prstClr val="black"/>
                </a:solidFill>
              </a:rPr>
              <a:t>at </a:t>
            </a:r>
            <a:r>
              <a:rPr lang="en-US" sz="1500" dirty="0">
                <a:solidFill>
                  <a:prstClr val="black"/>
                </a:solidFill>
              </a:rPr>
              <a:t>3:00 </a:t>
            </a:r>
            <a:r>
              <a:rPr lang="en-US" sz="1500" dirty="0">
                <a:solidFill>
                  <a:prstClr val="black"/>
                </a:solidFill>
              </a:rPr>
              <a:t>pm (daily)</a:t>
            </a:r>
            <a:endParaRPr lang="en-US" sz="1227" dirty="0">
              <a:solidFill>
                <a:prstClr val="black"/>
              </a:solidFill>
            </a:endParaRPr>
          </a:p>
          <a:p>
            <a:pPr marL="0" indent="0">
              <a:buNone/>
            </a:pPr>
            <a:endParaRPr lang="en-US" sz="1500" b="1" dirty="0">
              <a:solidFill>
                <a:prstClr val="black"/>
              </a:solidFill>
            </a:endParaRPr>
          </a:p>
          <a:p>
            <a:pPr marL="0" indent="0">
              <a:buNone/>
            </a:pPr>
            <a:r>
              <a:rPr lang="en-US" sz="1500" b="1" dirty="0">
                <a:solidFill>
                  <a:prstClr val="black"/>
                </a:solidFill>
              </a:rPr>
              <a:t>Purpose of Notification:  </a:t>
            </a:r>
            <a:r>
              <a:rPr lang="en-US" sz="1500" dirty="0">
                <a:solidFill>
                  <a:prstClr val="black"/>
                </a:solidFill>
              </a:rPr>
              <a:t>To inform the campus community that an FM contractor will be conducting annual campus wide vegetation management/brush abatement.  </a:t>
            </a:r>
            <a:endParaRPr lang="en-US" sz="1227" dirty="0">
              <a:solidFill>
                <a:prstClr val="black"/>
              </a:solidFill>
            </a:endParaRPr>
          </a:p>
          <a:p>
            <a:pPr marL="0" indent="0">
              <a:buNone/>
            </a:pPr>
            <a:endParaRPr lang="en-US" sz="1500" b="1" dirty="0">
              <a:solidFill>
                <a:prstClr val="black"/>
              </a:solidFill>
            </a:endParaRPr>
          </a:p>
          <a:p>
            <a:pPr marL="0" indent="0">
              <a:buNone/>
            </a:pPr>
            <a:r>
              <a:rPr lang="en-US" sz="1500" b="1" dirty="0">
                <a:solidFill>
                  <a:prstClr val="black"/>
                </a:solidFill>
              </a:rPr>
              <a:t>How the campus community will be affected: </a:t>
            </a:r>
            <a:r>
              <a:rPr lang="en-US" sz="1500" dirty="0">
                <a:solidFill>
                  <a:prstClr val="black"/>
                </a:solidFill>
              </a:rPr>
              <a:t>There will be limited impact to campus operations, affected areas of campus during the vegetation management/brush abatement operations are typically areas 100ft from buildings and in the chaparral canyon areas.  Traffic control will be provided as needed.  </a:t>
            </a:r>
            <a:endParaRPr lang="en-US" sz="1227" dirty="0">
              <a:solidFill>
                <a:prstClr val="black"/>
              </a:solidFill>
            </a:endParaRPr>
          </a:p>
          <a:p>
            <a:pPr marL="0" indent="0">
              <a:buNone/>
            </a:pPr>
            <a:endParaRPr lang="en-US" sz="1500" b="1" dirty="0">
              <a:solidFill>
                <a:prstClr val="black"/>
              </a:solidFill>
            </a:endParaRPr>
          </a:p>
          <a:p>
            <a:pPr marL="0" indent="0">
              <a:buNone/>
            </a:pPr>
            <a:r>
              <a:rPr lang="en-US" sz="1500" b="1" dirty="0">
                <a:solidFill>
                  <a:prstClr val="black"/>
                </a:solidFill>
              </a:rPr>
              <a:t>Parts of Campus to be Affected/Scope of Work:  </a:t>
            </a:r>
            <a:r>
              <a:rPr lang="en-US" sz="1500" dirty="0">
                <a:solidFill>
                  <a:prstClr val="black"/>
                </a:solidFill>
              </a:rPr>
              <a:t>The following areas may experience elevated levels of noise for periods of time during the work.  (maps attached)</a:t>
            </a:r>
            <a:endParaRPr lang="en-US" sz="1227" dirty="0">
              <a:solidFill>
                <a:prstClr val="black"/>
              </a:solidFill>
            </a:endParaRPr>
          </a:p>
          <a:p>
            <a:pPr marL="0" indent="0">
              <a:buNone/>
            </a:pPr>
            <a:endParaRPr lang="en-US" sz="1500" b="1" dirty="0">
              <a:solidFill>
                <a:prstClr val="black"/>
              </a:solidFill>
            </a:endParaRPr>
          </a:p>
          <a:p>
            <a:pPr marL="0" indent="0">
              <a:buNone/>
            </a:pPr>
            <a:r>
              <a:rPr lang="en-US" sz="1500" b="1" dirty="0">
                <a:solidFill>
                  <a:prstClr val="black"/>
                </a:solidFill>
              </a:rPr>
              <a:t>Special Instructions</a:t>
            </a:r>
            <a:r>
              <a:rPr lang="en-US" sz="1500" dirty="0">
                <a:solidFill>
                  <a:prstClr val="black"/>
                </a:solidFill>
              </a:rPr>
              <a:t>: The affected area(s) will not be accessible, and will be cordoned off with tape or barricades.  Area occupants may experience noise and odors from gas powered chainsaws, blowers, line trimmers, and chippers*. </a:t>
            </a:r>
          </a:p>
          <a:p>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61</a:t>
            </a:fld>
            <a:endParaRPr lang="en-US" dirty="0"/>
          </a:p>
        </p:txBody>
      </p:sp>
      <p:pic>
        <p:nvPicPr>
          <p:cNvPr id="5" name="Picture 4"/>
          <p:cNvPicPr>
            <a:picLocks noChangeAspect="1"/>
          </p:cNvPicPr>
          <p:nvPr/>
        </p:nvPicPr>
        <p:blipFill>
          <a:blip r:embed="rId2"/>
          <a:stretch>
            <a:fillRect/>
          </a:stretch>
        </p:blipFill>
        <p:spPr>
          <a:xfrm>
            <a:off x="2407227" y="207818"/>
            <a:ext cx="7481455" cy="1198269"/>
          </a:xfrm>
          <a:prstGeom prst="rect">
            <a:avLst/>
          </a:prstGeom>
        </p:spPr>
      </p:pic>
    </p:spTree>
    <p:extLst>
      <p:ext uri="{BB962C8B-B14F-4D97-AF65-F5344CB8AC3E}">
        <p14:creationId xmlns:p14="http://schemas.microsoft.com/office/powerpoint/2010/main" val="3566332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Means &amp; </a:t>
            </a:r>
            <a:r>
              <a:rPr lang="en-US" dirty="0" smtClean="0"/>
              <a:t>Methods</a:t>
            </a:r>
            <a:endParaRPr lang="en-US" dirty="0"/>
          </a:p>
        </p:txBody>
      </p:sp>
      <p:sp>
        <p:nvSpPr>
          <p:cNvPr id="3" name="Content Placeholder 2"/>
          <p:cNvSpPr>
            <a:spLocks noGrp="1"/>
          </p:cNvSpPr>
          <p:nvPr>
            <p:ph idx="1"/>
          </p:nvPr>
        </p:nvSpPr>
        <p:spPr>
          <a:xfrm>
            <a:off x="1326573" y="1839193"/>
            <a:ext cx="9538855" cy="3681554"/>
          </a:xfrm>
        </p:spPr>
        <p:txBody>
          <a:bodyPr>
            <a:normAutofit lnSpcReduction="10000"/>
          </a:bodyPr>
          <a:lstStyle/>
          <a:p>
            <a:r>
              <a:rPr lang="en-US" sz="2864" dirty="0"/>
              <a:t>Gas powered chainsaws, blowers, </a:t>
            </a:r>
            <a:r>
              <a:rPr lang="en-US" sz="2864" u="sng" dirty="0"/>
              <a:t>line trimmers</a:t>
            </a:r>
            <a:r>
              <a:rPr lang="en-US" sz="2864" dirty="0"/>
              <a:t>, machetes </a:t>
            </a:r>
            <a:r>
              <a:rPr lang="en-US" sz="2864" dirty="0"/>
              <a:t>and chippers* will be used to trim, prune and clear areas to create defensible space between campus buildings and natural vegetation in canyons and other open space areas. </a:t>
            </a:r>
          </a:p>
          <a:p>
            <a:r>
              <a:rPr lang="en-US" sz="2864" dirty="0"/>
              <a:t>Affected </a:t>
            </a:r>
            <a:r>
              <a:rPr lang="en-US" sz="2864" dirty="0"/>
              <a:t>areas of campus during the </a:t>
            </a:r>
            <a:r>
              <a:rPr lang="en-US" sz="2864" dirty="0"/>
              <a:t>wildland fuel management operations </a:t>
            </a:r>
            <a:r>
              <a:rPr lang="en-US" sz="2864" dirty="0"/>
              <a:t>are typically areas 100ft from buildings and in the chaparral canyon areas. </a:t>
            </a:r>
            <a:endParaRPr lang="en-US" sz="2864" dirty="0"/>
          </a:p>
          <a:p>
            <a:r>
              <a:rPr lang="en-US" sz="2864" dirty="0"/>
              <a:t>Affected areas will be cordoned off with tape or barricades.  </a:t>
            </a:r>
            <a:r>
              <a:rPr lang="en-US" sz="2864" dirty="0"/>
              <a:t>Signage will be placed when detours are warranted.</a:t>
            </a:r>
          </a:p>
          <a:p>
            <a:endParaRPr lang="en-US" sz="2086" dirty="0"/>
          </a:p>
          <a:p>
            <a:pPr marL="0" indent="0">
              <a:buNone/>
            </a:pPr>
            <a:endParaRPr lang="en-US" sz="2086" dirty="0"/>
          </a:p>
          <a:p>
            <a:pPr marL="0" indent="0">
              <a:buNone/>
            </a:pPr>
            <a:endParaRPr lang="en-US" sz="2086" dirty="0"/>
          </a:p>
          <a:p>
            <a:pPr marL="0" indent="0">
              <a:buNone/>
            </a:pPr>
            <a:endParaRPr lang="en-US" sz="2086" dirty="0"/>
          </a:p>
          <a:p>
            <a:pPr marL="0" indent="0">
              <a:buNone/>
            </a:pPr>
            <a:endParaRPr lang="en-US" sz="1652" dirty="0"/>
          </a:p>
          <a:p>
            <a:endParaRPr lang="en-US" sz="3477" dirty="0"/>
          </a:p>
          <a:p>
            <a:pPr marL="0" indent="0">
              <a:buNone/>
            </a:pPr>
            <a:endParaRPr lang="en-US" sz="3477" dirty="0"/>
          </a:p>
          <a:p>
            <a:endParaRPr lang="en-US" sz="3477" dirty="0"/>
          </a:p>
          <a:p>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solidFill>
                  <a:prstClr val="black">
                    <a:tint val="75000"/>
                  </a:prstClr>
                </a:solidFill>
              </a:rPr>
              <a:pPr/>
              <a:t>62</a:t>
            </a:fld>
            <a:endParaRPr lang="en-US" dirty="0">
              <a:solidFill>
                <a:prstClr val="black">
                  <a:tint val="75000"/>
                </a:prstClr>
              </a:solidFill>
            </a:endParaRPr>
          </a:p>
        </p:txBody>
      </p:sp>
      <p:sp>
        <p:nvSpPr>
          <p:cNvPr id="5" name="TextBox 4"/>
          <p:cNvSpPr txBox="1"/>
          <p:nvPr/>
        </p:nvSpPr>
        <p:spPr>
          <a:xfrm>
            <a:off x="1381206" y="6073057"/>
            <a:ext cx="9429589" cy="595804"/>
          </a:xfrm>
          <a:prstGeom prst="rect">
            <a:avLst/>
          </a:prstGeom>
          <a:noFill/>
        </p:spPr>
        <p:txBody>
          <a:bodyPr wrap="square" rtlCol="0">
            <a:spAutoFit/>
          </a:bodyPr>
          <a:lstStyle/>
          <a:p>
            <a:r>
              <a:rPr lang="en-US" sz="1636" dirty="0"/>
              <a:t>*Chippers will be used in the later part of the day.   Plant material is chipped and reapplied to the hillside as mulch</a:t>
            </a:r>
            <a:r>
              <a:rPr lang="en-US" sz="1636" dirty="0"/>
              <a:t>.</a:t>
            </a:r>
            <a:endParaRPr lang="en-US" sz="1636" dirty="0"/>
          </a:p>
        </p:txBody>
      </p:sp>
    </p:spTree>
    <p:extLst>
      <p:ext uri="{BB962C8B-B14F-4D97-AF65-F5344CB8AC3E}">
        <p14:creationId xmlns:p14="http://schemas.microsoft.com/office/powerpoint/2010/main" val="22854755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Environmental Steps </a:t>
            </a:r>
            <a:r>
              <a:rPr lang="en-US" dirty="0" smtClean="0"/>
              <a:t>Taken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Due to near record rainfall this past winter and spring FM is undertaking an early summer abatement project focused on line-trimming to remove non-native annual weeds in limited areas.</a:t>
            </a:r>
          </a:p>
          <a:p>
            <a:pPr marL="0" indent="0">
              <a:buNone/>
            </a:pPr>
            <a:endParaRPr lang="en-US" dirty="0" smtClean="0"/>
          </a:p>
          <a:p>
            <a:r>
              <a:rPr lang="en-US" dirty="0" smtClean="0"/>
              <a:t>Work will be in areas that have been abated in the past based on Campus Planning </a:t>
            </a:r>
            <a:r>
              <a:rPr lang="en-US" dirty="0"/>
              <a:t>and </a:t>
            </a:r>
            <a:r>
              <a:rPr lang="en-US" dirty="0" smtClean="0"/>
              <a:t>Fire </a:t>
            </a:r>
            <a:r>
              <a:rPr lang="en-US" dirty="0"/>
              <a:t>Marshal review and input. </a:t>
            </a:r>
            <a:endParaRPr lang="en-US" dirty="0" smtClean="0"/>
          </a:p>
          <a:p>
            <a:pPr marL="0" indent="0">
              <a:buNone/>
            </a:pPr>
            <a:endParaRPr lang="en-US" dirty="0" smtClean="0"/>
          </a:p>
          <a:p>
            <a:r>
              <a:rPr lang="en-US" dirty="0" smtClean="0"/>
              <a:t>The limited list of sites that will receive this treatment was developed through coordination between FM and Campus Planning. Many environmentally </a:t>
            </a:r>
            <a:r>
              <a:rPr lang="en-US" dirty="0"/>
              <a:t>sensitive areas </a:t>
            </a:r>
            <a:r>
              <a:rPr lang="en-US" dirty="0" smtClean="0"/>
              <a:t>will not receive line trimming as a means to reduce non-native annual weeds. </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63</a:t>
            </a:fld>
            <a:endParaRPr lang="en-US" dirty="0"/>
          </a:p>
        </p:txBody>
      </p:sp>
    </p:spTree>
    <p:extLst>
      <p:ext uri="{BB962C8B-B14F-4D97-AF65-F5344CB8AC3E}">
        <p14:creationId xmlns:p14="http://schemas.microsoft.com/office/powerpoint/2010/main" val="17074283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573" y="103910"/>
            <a:ext cx="9538855" cy="831273"/>
          </a:xfrm>
        </p:spPr>
        <p:txBody>
          <a:bodyPr/>
          <a:lstStyle/>
          <a:p>
            <a:r>
              <a:rPr lang="en-US" dirty="0" smtClean="0"/>
              <a:t>Abatement Areas </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64</a:t>
            </a:fld>
            <a:endParaRPr lang="en-US" dirty="0"/>
          </a:p>
        </p:txBody>
      </p:sp>
      <p:pic>
        <p:nvPicPr>
          <p:cNvPr id="6" name="Picture 5"/>
          <p:cNvPicPr>
            <a:picLocks noChangeAspect="1"/>
          </p:cNvPicPr>
          <p:nvPr/>
        </p:nvPicPr>
        <p:blipFill>
          <a:blip r:embed="rId2"/>
          <a:stretch>
            <a:fillRect/>
          </a:stretch>
        </p:blipFill>
        <p:spPr>
          <a:xfrm>
            <a:off x="1326573" y="987136"/>
            <a:ext cx="9445336" cy="5432864"/>
          </a:xfrm>
          <a:prstGeom prst="rect">
            <a:avLst/>
          </a:prstGeom>
        </p:spPr>
      </p:pic>
      <p:sp>
        <p:nvSpPr>
          <p:cNvPr id="8" name="Donut 7"/>
          <p:cNvSpPr/>
          <p:nvPr/>
        </p:nvSpPr>
        <p:spPr>
          <a:xfrm>
            <a:off x="5056909" y="4000500"/>
            <a:ext cx="2337955" cy="1246909"/>
          </a:xfrm>
          <a:prstGeom prst="donut">
            <a:avLst>
              <a:gd name="adj" fmla="val 5812"/>
            </a:avLst>
          </a:pr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solidFill>
                <a:schemeClr val="tx1"/>
              </a:solidFill>
            </a:endParaRPr>
          </a:p>
        </p:txBody>
      </p:sp>
      <p:sp>
        <p:nvSpPr>
          <p:cNvPr id="9" name="Donut 8"/>
          <p:cNvSpPr/>
          <p:nvPr/>
        </p:nvSpPr>
        <p:spPr>
          <a:xfrm>
            <a:off x="3394364" y="4675909"/>
            <a:ext cx="779318" cy="779319"/>
          </a:xfrm>
          <a:prstGeom prst="donut">
            <a:avLst>
              <a:gd name="adj" fmla="val 7420"/>
            </a:avLst>
          </a:prstGeom>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solidFill>
                <a:schemeClr val="tx1"/>
              </a:solidFill>
            </a:endParaRPr>
          </a:p>
        </p:txBody>
      </p:sp>
      <p:sp>
        <p:nvSpPr>
          <p:cNvPr id="10" name="Donut 9"/>
          <p:cNvSpPr/>
          <p:nvPr/>
        </p:nvSpPr>
        <p:spPr>
          <a:xfrm>
            <a:off x="2688507" y="4961659"/>
            <a:ext cx="571500" cy="571500"/>
          </a:xfrm>
          <a:prstGeom prst="donut">
            <a:avLst>
              <a:gd name="adj" fmla="val 849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solidFill>
                <a:schemeClr val="tx1"/>
              </a:solidFill>
            </a:endParaRPr>
          </a:p>
        </p:txBody>
      </p:sp>
      <p:sp>
        <p:nvSpPr>
          <p:cNvPr id="11" name="Donut 10"/>
          <p:cNvSpPr/>
          <p:nvPr/>
        </p:nvSpPr>
        <p:spPr>
          <a:xfrm>
            <a:off x="2948279" y="5757289"/>
            <a:ext cx="623455" cy="589397"/>
          </a:xfrm>
          <a:prstGeom prst="donut">
            <a:avLst>
              <a:gd name="adj" fmla="val 771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solidFill>
                <a:schemeClr val="tx1"/>
              </a:solidFill>
            </a:endParaRPr>
          </a:p>
        </p:txBody>
      </p:sp>
    </p:spTree>
    <p:extLst>
      <p:ext uri="{BB962C8B-B14F-4D97-AF65-F5344CB8AC3E}">
        <p14:creationId xmlns:p14="http://schemas.microsoft.com/office/powerpoint/2010/main" val="14964698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Che</a:t>
            </a:r>
            <a:r>
              <a:rPr lang="en-US" dirty="0" smtClean="0"/>
              <a:t> Café</a:t>
            </a:r>
            <a:br>
              <a:rPr lang="en-US" dirty="0" smtClean="0"/>
            </a:br>
            <a:r>
              <a:rPr lang="en-US" dirty="0" smtClean="0"/>
              <a:t>July 2019</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65</a:t>
            </a:fld>
            <a:endParaRPr lang="en-US" dirty="0"/>
          </a:p>
        </p:txBody>
      </p:sp>
      <p:pic>
        <p:nvPicPr>
          <p:cNvPr id="5" name="Picture 4"/>
          <p:cNvPicPr>
            <a:picLocks noChangeAspect="1"/>
          </p:cNvPicPr>
          <p:nvPr/>
        </p:nvPicPr>
        <p:blipFill>
          <a:blip r:embed="rId2"/>
          <a:stretch>
            <a:fillRect/>
          </a:stretch>
        </p:blipFill>
        <p:spPr>
          <a:xfrm>
            <a:off x="1731818" y="1762772"/>
            <a:ext cx="8676409" cy="4771160"/>
          </a:xfrm>
          <a:prstGeom prst="rect">
            <a:avLst/>
          </a:prstGeom>
        </p:spPr>
      </p:pic>
    </p:spTree>
    <p:extLst>
      <p:ext uri="{BB962C8B-B14F-4D97-AF65-F5344CB8AC3E}">
        <p14:creationId xmlns:p14="http://schemas.microsoft.com/office/powerpoint/2010/main" val="28929447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573" y="103909"/>
            <a:ext cx="9538855" cy="1143001"/>
          </a:xfrm>
        </p:spPr>
        <p:txBody>
          <a:bodyPr>
            <a:normAutofit fontScale="90000"/>
          </a:bodyPr>
          <a:lstStyle/>
          <a:p>
            <a:r>
              <a:rPr lang="en-US" dirty="0" smtClean="0"/>
              <a:t>Deep Sea Drilling</a:t>
            </a:r>
            <a:br>
              <a:rPr lang="en-US" dirty="0" smtClean="0"/>
            </a:br>
            <a:r>
              <a:rPr lang="en-US" dirty="0" smtClean="0"/>
              <a:t>July 2019</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66</a:t>
            </a:fld>
            <a:endParaRPr lang="en-US" dirty="0"/>
          </a:p>
        </p:txBody>
      </p:sp>
      <p:pic>
        <p:nvPicPr>
          <p:cNvPr id="5" name="Picture 4"/>
          <p:cNvPicPr>
            <a:picLocks noChangeAspect="1"/>
          </p:cNvPicPr>
          <p:nvPr/>
        </p:nvPicPr>
        <p:blipFill>
          <a:blip r:embed="rId2"/>
          <a:stretch>
            <a:fillRect/>
          </a:stretch>
        </p:blipFill>
        <p:spPr>
          <a:xfrm>
            <a:off x="1472046" y="1450700"/>
            <a:ext cx="9035643" cy="5290705"/>
          </a:xfrm>
          <a:prstGeom prst="rect">
            <a:avLst/>
          </a:prstGeom>
        </p:spPr>
      </p:pic>
    </p:spTree>
    <p:extLst>
      <p:ext uri="{BB962C8B-B14F-4D97-AF65-F5344CB8AC3E}">
        <p14:creationId xmlns:p14="http://schemas.microsoft.com/office/powerpoint/2010/main" val="3173524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Coast Apartments</a:t>
            </a:r>
            <a:br>
              <a:rPr lang="en-US" dirty="0" smtClean="0"/>
            </a:br>
            <a:r>
              <a:rPr lang="en-US" dirty="0" smtClean="0"/>
              <a:t>July 2019</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67</a:t>
            </a:fld>
            <a:endParaRPr lang="en-US" dirty="0"/>
          </a:p>
        </p:txBody>
      </p:sp>
      <p:pic>
        <p:nvPicPr>
          <p:cNvPr id="5" name="Picture 4"/>
          <p:cNvPicPr>
            <a:picLocks noChangeAspect="1"/>
          </p:cNvPicPr>
          <p:nvPr/>
        </p:nvPicPr>
        <p:blipFill>
          <a:blip r:embed="rId2"/>
          <a:stretch>
            <a:fillRect/>
          </a:stretch>
        </p:blipFill>
        <p:spPr>
          <a:xfrm>
            <a:off x="2010920" y="1575584"/>
            <a:ext cx="8170160" cy="4797137"/>
          </a:xfrm>
          <a:prstGeom prst="rect">
            <a:avLst/>
          </a:prstGeom>
        </p:spPr>
      </p:pic>
    </p:spTree>
    <p:extLst>
      <p:ext uri="{BB962C8B-B14F-4D97-AF65-F5344CB8AC3E}">
        <p14:creationId xmlns:p14="http://schemas.microsoft.com/office/powerpoint/2010/main" val="3158268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016" y="34387"/>
            <a:ext cx="9538855" cy="1143001"/>
          </a:xfrm>
        </p:spPr>
        <p:txBody>
          <a:bodyPr>
            <a:normAutofit fontScale="90000"/>
          </a:bodyPr>
          <a:lstStyle/>
          <a:p>
            <a:r>
              <a:rPr lang="en-US" dirty="0" smtClean="0"/>
              <a:t>Nierenberg Hall &amp; Keck Center</a:t>
            </a:r>
            <a:br>
              <a:rPr lang="en-US" dirty="0" smtClean="0"/>
            </a:br>
            <a:r>
              <a:rPr lang="en-US" dirty="0" smtClean="0"/>
              <a:t>July 2019</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68</a:t>
            </a:fld>
            <a:endParaRPr lang="en-US" dirty="0"/>
          </a:p>
        </p:txBody>
      </p:sp>
      <p:pic>
        <p:nvPicPr>
          <p:cNvPr id="5" name="Picture 4"/>
          <p:cNvPicPr>
            <a:picLocks noChangeAspect="1"/>
          </p:cNvPicPr>
          <p:nvPr/>
        </p:nvPicPr>
        <p:blipFill>
          <a:blip r:embed="rId2"/>
          <a:stretch>
            <a:fillRect/>
          </a:stretch>
        </p:blipFill>
        <p:spPr>
          <a:xfrm>
            <a:off x="1226016" y="1167504"/>
            <a:ext cx="9739968" cy="5470298"/>
          </a:xfrm>
          <a:prstGeom prst="rect">
            <a:avLst/>
          </a:prstGeom>
        </p:spPr>
      </p:pic>
    </p:spTree>
    <p:extLst>
      <p:ext uri="{BB962C8B-B14F-4D97-AF65-F5344CB8AC3E}">
        <p14:creationId xmlns:p14="http://schemas.microsoft.com/office/powerpoint/2010/main" val="19804670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Seaweed Canyon</a:t>
            </a:r>
            <a:br>
              <a:rPr lang="en-US" dirty="0" smtClean="0"/>
            </a:br>
            <a:r>
              <a:rPr lang="en-US" dirty="0" smtClean="0"/>
              <a:t>July 2019</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69</a:t>
            </a:fld>
            <a:endParaRPr lang="en-US" dirty="0"/>
          </a:p>
        </p:txBody>
      </p:sp>
      <p:pic>
        <p:nvPicPr>
          <p:cNvPr id="5" name="Picture 4"/>
          <p:cNvPicPr>
            <a:picLocks noChangeAspect="1"/>
          </p:cNvPicPr>
          <p:nvPr/>
        </p:nvPicPr>
        <p:blipFill>
          <a:blip r:embed="rId2"/>
          <a:stretch>
            <a:fillRect/>
          </a:stretch>
        </p:blipFill>
        <p:spPr>
          <a:xfrm>
            <a:off x="1647417" y="1526022"/>
            <a:ext cx="8897166" cy="5195455"/>
          </a:xfrm>
          <a:prstGeom prst="rect">
            <a:avLst/>
          </a:prstGeom>
        </p:spPr>
      </p:pic>
    </p:spTree>
    <p:extLst>
      <p:ext uri="{BB962C8B-B14F-4D97-AF65-F5344CB8AC3E}">
        <p14:creationId xmlns:p14="http://schemas.microsoft.com/office/powerpoint/2010/main" val="1540916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Additional Deep Clean Projects</a:t>
            </a:r>
            <a:endParaRPr lang="en-US" dirty="0"/>
          </a:p>
        </p:txBody>
      </p:sp>
      <p:sp>
        <p:nvSpPr>
          <p:cNvPr id="4" name="Content Placeholder 3"/>
          <p:cNvSpPr>
            <a:spLocks noGrp="1"/>
          </p:cNvSpPr>
          <p:nvPr>
            <p:ph idx="11"/>
          </p:nvPr>
        </p:nvSpPr>
        <p:spPr/>
        <p:txBody>
          <a:bodyPr/>
          <a:lstStyle/>
          <a:p>
            <a:endParaRPr lang="en-US" dirty="0" smtClean="0"/>
          </a:p>
          <a:p>
            <a:r>
              <a:rPr lang="en-US" dirty="0" smtClean="0"/>
              <a:t>Porter Service deep cleaning of high volume restrooms </a:t>
            </a:r>
          </a:p>
          <a:p>
            <a:r>
              <a:rPr lang="en-US" dirty="0" smtClean="0"/>
              <a:t>Detailing of our Fleet Vehicles</a:t>
            </a:r>
          </a:p>
          <a:p>
            <a:r>
              <a:rPr lang="en-US" dirty="0" smtClean="0"/>
              <a:t>In-House &amp; contracted window washing</a:t>
            </a:r>
          </a:p>
          <a:p>
            <a:r>
              <a:rPr lang="en-US" dirty="0" smtClean="0"/>
              <a:t>Power washing sidewalks &amp; walkways</a:t>
            </a:r>
          </a:p>
          <a:p>
            <a:r>
              <a:rPr lang="en-US" dirty="0" smtClean="0"/>
              <a:t>Blind cleaning &amp; repairs</a:t>
            </a:r>
          </a:p>
          <a:p>
            <a:r>
              <a:rPr lang="en-US" dirty="0" smtClean="0"/>
              <a:t>We can schedule other areas/buildings as needed</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3332" y="2186114"/>
            <a:ext cx="4414887" cy="331116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56665" y="2186109"/>
            <a:ext cx="4414889" cy="3311168"/>
          </a:xfrm>
          <a:prstGeom prst="rect">
            <a:avLst/>
          </a:prstGeom>
        </p:spPr>
      </p:pic>
    </p:spTree>
    <p:extLst>
      <p:ext uri="{BB962C8B-B14F-4D97-AF65-F5344CB8AC3E}">
        <p14:creationId xmlns:p14="http://schemas.microsoft.com/office/powerpoint/2010/main" val="17248296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 Jolla Village Drive</a:t>
            </a:r>
            <a:br>
              <a:rPr lang="en-US" dirty="0" smtClean="0"/>
            </a:br>
            <a:r>
              <a:rPr lang="en-US" dirty="0" smtClean="0"/>
              <a:t>July 2019</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70</a:t>
            </a:fld>
            <a:endParaRPr lang="en-US" dirty="0"/>
          </a:p>
        </p:txBody>
      </p:sp>
      <p:pic>
        <p:nvPicPr>
          <p:cNvPr id="5" name="Picture 4"/>
          <p:cNvPicPr>
            <a:picLocks noChangeAspect="1"/>
          </p:cNvPicPr>
          <p:nvPr/>
        </p:nvPicPr>
        <p:blipFill>
          <a:blip r:embed="rId2"/>
          <a:stretch>
            <a:fillRect/>
          </a:stretch>
        </p:blipFill>
        <p:spPr>
          <a:xfrm>
            <a:off x="1627909" y="1599426"/>
            <a:ext cx="9144000" cy="4771160"/>
          </a:xfrm>
          <a:prstGeom prst="rect">
            <a:avLst/>
          </a:prstGeom>
        </p:spPr>
      </p:pic>
    </p:spTree>
    <p:extLst>
      <p:ext uri="{BB962C8B-B14F-4D97-AF65-F5344CB8AC3E}">
        <p14:creationId xmlns:p14="http://schemas.microsoft.com/office/powerpoint/2010/main" val="22611437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SIO Building D</a:t>
            </a:r>
            <a:br>
              <a:rPr lang="en-US" dirty="0" smtClean="0"/>
            </a:br>
            <a:r>
              <a:rPr lang="en-US" dirty="0" smtClean="0"/>
              <a:t>July 2019</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71</a:t>
            </a:fld>
            <a:endParaRPr lang="en-US" dirty="0"/>
          </a:p>
        </p:txBody>
      </p:sp>
      <p:pic>
        <p:nvPicPr>
          <p:cNvPr id="5" name="Picture 4"/>
          <p:cNvPicPr>
            <a:picLocks noChangeAspect="1"/>
          </p:cNvPicPr>
          <p:nvPr/>
        </p:nvPicPr>
        <p:blipFill>
          <a:blip r:embed="rId2"/>
          <a:stretch>
            <a:fillRect/>
          </a:stretch>
        </p:blipFill>
        <p:spPr>
          <a:xfrm>
            <a:off x="1472045" y="1480384"/>
            <a:ext cx="9329193" cy="5241092"/>
          </a:xfrm>
          <a:prstGeom prst="rect">
            <a:avLst/>
          </a:prstGeom>
        </p:spPr>
      </p:pic>
    </p:spTree>
    <p:extLst>
      <p:ext uri="{BB962C8B-B14F-4D97-AF65-F5344CB8AC3E}">
        <p14:creationId xmlns:p14="http://schemas.microsoft.com/office/powerpoint/2010/main" val="1196435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573" y="274639"/>
            <a:ext cx="9538855" cy="2375043"/>
          </a:xfrm>
        </p:spPr>
        <p:txBody>
          <a:bodyPr/>
          <a:lstStyle/>
          <a:p>
            <a:r>
              <a:rPr lang="en-US" dirty="0" smtClean="0"/>
              <a:t>Summer Tree Trimming Projects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72</a:t>
            </a:fld>
            <a:endParaRPr lang="en-US" dirty="0"/>
          </a:p>
        </p:txBody>
      </p:sp>
    </p:spTree>
    <p:extLst>
      <p:ext uri="{BB962C8B-B14F-4D97-AF65-F5344CB8AC3E}">
        <p14:creationId xmlns:p14="http://schemas.microsoft.com/office/powerpoint/2010/main" val="1079160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Trimming along Gilman Dr. at Osler Lane and Scholars Dr.</a:t>
            </a:r>
          </a:p>
        </p:txBody>
      </p:sp>
      <p:sp>
        <p:nvSpPr>
          <p:cNvPr id="4" name="Slide Number Placeholder 3"/>
          <p:cNvSpPr>
            <a:spLocks noGrp="1"/>
          </p:cNvSpPr>
          <p:nvPr>
            <p:ph type="sldNum" sz="quarter" idx="12"/>
          </p:nvPr>
        </p:nvSpPr>
        <p:spPr/>
        <p:txBody>
          <a:bodyPr/>
          <a:lstStyle/>
          <a:p>
            <a:fld id="{DB63280C-CDEE-443E-AE4C-5ABDAA575650}" type="slidenum">
              <a:rPr lang="en-US" smtClean="0"/>
              <a:t>73</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7092" y="1610591"/>
            <a:ext cx="8557816" cy="4842597"/>
          </a:xfrm>
        </p:spPr>
      </p:pic>
    </p:spTree>
    <p:extLst>
      <p:ext uri="{BB962C8B-B14F-4D97-AF65-F5344CB8AC3E}">
        <p14:creationId xmlns:p14="http://schemas.microsoft.com/office/powerpoint/2010/main" val="1691665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Trimming along Gilman from Voigt to new bridge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347" y="1836809"/>
            <a:ext cx="6507307" cy="4052455"/>
          </a:xfrm>
        </p:spPr>
      </p:pic>
      <p:sp>
        <p:nvSpPr>
          <p:cNvPr id="4" name="Slide Number Placeholder 3"/>
          <p:cNvSpPr>
            <a:spLocks noGrp="1"/>
          </p:cNvSpPr>
          <p:nvPr>
            <p:ph type="sldNum" sz="quarter" idx="12"/>
          </p:nvPr>
        </p:nvSpPr>
        <p:spPr/>
        <p:txBody>
          <a:bodyPr/>
          <a:lstStyle/>
          <a:p>
            <a:fld id="{DB63280C-CDEE-443E-AE4C-5ABDAA575650}" type="slidenum">
              <a:rPr lang="en-US" smtClean="0"/>
              <a:t>74</a:t>
            </a:fld>
            <a:endParaRPr lang="en-US" dirty="0"/>
          </a:p>
        </p:txBody>
      </p:sp>
    </p:spTree>
    <p:extLst>
      <p:ext uri="{BB962C8B-B14F-4D97-AF65-F5344CB8AC3E}">
        <p14:creationId xmlns:p14="http://schemas.microsoft.com/office/powerpoint/2010/main" val="3888864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Trimming between Faculty Club and Student Health</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0199" y="1832480"/>
            <a:ext cx="6931602" cy="4061114"/>
          </a:xfrm>
        </p:spPr>
      </p:pic>
      <p:sp>
        <p:nvSpPr>
          <p:cNvPr id="4" name="Slide Number Placeholder 3"/>
          <p:cNvSpPr>
            <a:spLocks noGrp="1"/>
          </p:cNvSpPr>
          <p:nvPr>
            <p:ph type="sldNum" sz="quarter" idx="12"/>
          </p:nvPr>
        </p:nvSpPr>
        <p:spPr/>
        <p:txBody>
          <a:bodyPr/>
          <a:lstStyle/>
          <a:p>
            <a:fld id="{DB63280C-CDEE-443E-AE4C-5ABDAA575650}" type="slidenum">
              <a:rPr lang="en-US" smtClean="0"/>
              <a:t>75</a:t>
            </a:fld>
            <a:endParaRPr lang="en-US" dirty="0"/>
          </a:p>
        </p:txBody>
      </p:sp>
    </p:spTree>
    <p:extLst>
      <p:ext uri="{BB962C8B-B14F-4D97-AF65-F5344CB8AC3E}">
        <p14:creationId xmlns:p14="http://schemas.microsoft.com/office/powerpoint/2010/main" val="41193520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 ?</a:t>
            </a:r>
            <a:endParaRPr lang="en-US" dirty="0"/>
          </a:p>
        </p:txBody>
      </p:sp>
      <p:sp>
        <p:nvSpPr>
          <p:cNvPr id="4" name="Slide Number Placeholder 3"/>
          <p:cNvSpPr>
            <a:spLocks noGrp="1"/>
          </p:cNvSpPr>
          <p:nvPr>
            <p:ph type="sldNum" sz="quarter" idx="12"/>
          </p:nvPr>
        </p:nvSpPr>
        <p:spPr/>
        <p:txBody>
          <a:bodyPr/>
          <a:lstStyle/>
          <a:p>
            <a:fld id="{DB63280C-CDEE-443E-AE4C-5ABDAA575650}" type="slidenum">
              <a:rPr lang="en-US" smtClean="0"/>
              <a:t>76</a:t>
            </a:fld>
            <a:endParaRPr lang="en-US" dirty="0"/>
          </a:p>
        </p:txBody>
      </p:sp>
    </p:spTree>
    <p:extLst>
      <p:ext uri="{BB962C8B-B14F-4D97-AF65-F5344CB8AC3E}">
        <p14:creationId xmlns:p14="http://schemas.microsoft.com/office/powerpoint/2010/main" val="3478318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8206" y="250878"/>
            <a:ext cx="12007843" cy="811807"/>
          </a:xfrm>
        </p:spPr>
        <p:txBody>
          <a:bodyPr/>
          <a:lstStyle/>
          <a:p>
            <a:r>
              <a:rPr lang="en-US" dirty="0" smtClean="0"/>
              <a:t>Deep cleaning examples</a:t>
            </a:r>
            <a:endParaRPr lang="en-US" dirty="0"/>
          </a:p>
        </p:txBody>
      </p:sp>
      <p:sp>
        <p:nvSpPr>
          <p:cNvPr id="2" name="Picture Placeholder 1"/>
          <p:cNvSpPr>
            <a:spLocks noGrp="1"/>
          </p:cNvSpPr>
          <p:nvPr>
            <p:ph type="pic" idx="14"/>
          </p:nvPr>
        </p:nvSpPr>
        <p:spPr>
          <a:xfrm flipH="1">
            <a:off x="8450291" y="6160168"/>
            <a:ext cx="60959" cy="141997"/>
          </a:xfrm>
        </p:spPr>
      </p:sp>
      <p:sp>
        <p:nvSpPr>
          <p:cNvPr id="4" name="Content Placeholder 3"/>
          <p:cNvSpPr>
            <a:spLocks noGrp="1"/>
          </p:cNvSpPr>
          <p:nvPr>
            <p:ph idx="11"/>
          </p:nvPr>
        </p:nvSpPr>
        <p:spPr>
          <a:xfrm>
            <a:off x="11325726" y="6438231"/>
            <a:ext cx="517359" cy="77831"/>
          </a:xfrm>
        </p:spPr>
        <p:txBody>
          <a:bodyPr>
            <a:normAutofit fontScale="25000" lnSpcReduction="20000"/>
          </a:bodyPr>
          <a:lstStyle/>
          <a:p>
            <a:endParaRPr lang="en-US" dirty="0"/>
          </a:p>
        </p:txBody>
      </p:sp>
      <p:pic>
        <p:nvPicPr>
          <p:cNvPr id="3078" name="Picture 6" descr="Image result for cleaning jo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418" y="1358232"/>
            <a:ext cx="9406372" cy="515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77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Kitchenettes &amp; Break rooms</a:t>
            </a:r>
            <a:endParaRPr lang="en-US" dirty="0"/>
          </a:p>
        </p:txBody>
      </p:sp>
      <p:pic>
        <p:nvPicPr>
          <p:cNvPr id="2050" name="87C95FD3-CEA7-4348-80C9-283571048EC6" descr="image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551" y="1659015"/>
            <a:ext cx="5210643" cy="444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7353B7FC-5379-4B33-9F22-524CE8961698" descr="image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953" y="1659015"/>
            <a:ext cx="5574375" cy="439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25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1144</Words>
  <Application>Microsoft Office PowerPoint</Application>
  <PresentationFormat>Widescreen</PresentationFormat>
  <Paragraphs>264</Paragraphs>
  <Slides>76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ＭＳ Ｐゴシック</vt:lpstr>
      <vt:lpstr>Arial</vt:lpstr>
      <vt:lpstr>Calibri</vt:lpstr>
      <vt:lpstr>Calibri</vt:lpstr>
      <vt:lpstr>Calibri Light</vt:lpstr>
      <vt:lpstr>Office Theme</vt:lpstr>
      <vt:lpstr>June 2019 Brown Bag Lunch Presentations</vt:lpstr>
      <vt:lpstr>FM Building Services Summer Projects &amp; Deep Cleaning June 25, 2019 </vt:lpstr>
      <vt:lpstr>PowerPoint Presentation</vt:lpstr>
      <vt:lpstr>PowerPoint Presentation</vt:lpstr>
      <vt:lpstr>UC San Diego Summer 2019 Building Services Projects</vt:lpstr>
      <vt:lpstr>Buildings Included in this summer’s Projects</vt:lpstr>
      <vt:lpstr>Additional Deep Clean Projects</vt:lpstr>
      <vt:lpstr>Deep cleaning examples</vt:lpstr>
      <vt:lpstr>Kitchenettes &amp; Break rooms</vt:lpstr>
      <vt:lpstr>Sinks &amp; countertops</vt:lpstr>
      <vt:lpstr>Walls &amp; cabinets</vt:lpstr>
      <vt:lpstr>vents</vt:lpstr>
      <vt:lpstr>Doors, frames and handles</vt:lpstr>
      <vt:lpstr>Stainless features</vt:lpstr>
      <vt:lpstr>Window frames &amp; handrails</vt:lpstr>
      <vt:lpstr>Window Sills</vt:lpstr>
      <vt:lpstr>Interior &amp; Exterior window washing</vt:lpstr>
      <vt:lpstr>Patios under overhang</vt:lpstr>
      <vt:lpstr>Ledges &amp; stairwells</vt:lpstr>
      <vt:lpstr>Restroom floors</vt:lpstr>
      <vt:lpstr>Grout cleaning</vt:lpstr>
      <vt:lpstr>Grout cleaning &amp; refinishing</vt:lpstr>
      <vt:lpstr>Restroom Partitions, showers &amp; walls</vt:lpstr>
      <vt:lpstr>Locker Rooms</vt:lpstr>
      <vt:lpstr>Shower stainless steel fixtures</vt:lpstr>
      <vt:lpstr>Upholstery cleaning (on recharge basis)</vt:lpstr>
      <vt:lpstr>Classrooms – tables, desks, chairs, boards, floors</vt:lpstr>
      <vt:lpstr>Classroom floor re-finishing</vt:lpstr>
      <vt:lpstr>Lecture Halls</vt:lpstr>
      <vt:lpstr>Classrooms Chairs</vt:lpstr>
      <vt:lpstr>Conference &amp; meeting rooms </vt:lpstr>
      <vt:lpstr>Hard surface floor care</vt:lpstr>
      <vt:lpstr>Floor care</vt:lpstr>
      <vt:lpstr>Floor care</vt:lpstr>
      <vt:lpstr>Floor care</vt:lpstr>
      <vt:lpstr>Floor care</vt:lpstr>
      <vt:lpstr>Making it shine again</vt:lpstr>
      <vt:lpstr>Making it shine again</vt:lpstr>
      <vt:lpstr>Carpet cleaning</vt:lpstr>
      <vt:lpstr>EBU3A carpet before and after</vt:lpstr>
      <vt:lpstr>Carpet cleaning</vt:lpstr>
      <vt:lpstr>Removing carpet stains</vt:lpstr>
      <vt:lpstr>Carpet care</vt:lpstr>
      <vt:lpstr>Additional work can be scheduled </vt:lpstr>
      <vt:lpstr>  any questions?</vt:lpstr>
      <vt:lpstr>Summer Projects</vt:lpstr>
      <vt:lpstr>Carpentry</vt:lpstr>
      <vt:lpstr>Access Control</vt:lpstr>
      <vt:lpstr>Lighting</vt:lpstr>
      <vt:lpstr>Fleet Services</vt:lpstr>
      <vt:lpstr>California Highway Patrol Inspection</vt:lpstr>
      <vt:lpstr>What are they looking at?  CHP Safety Inspection List:</vt:lpstr>
      <vt:lpstr>CHP Inspection (con’t)</vt:lpstr>
      <vt:lpstr>Keys to a Positive Result</vt:lpstr>
      <vt:lpstr>How have we done?</vt:lpstr>
      <vt:lpstr>Thank You!</vt:lpstr>
      <vt:lpstr>Facilities Management  Project Management</vt:lpstr>
      <vt:lpstr>FM Project Management</vt:lpstr>
      <vt:lpstr>FY19/20 Summer Tree Trimming Projects and Fuel Management Program </vt:lpstr>
      <vt:lpstr>Outline</vt:lpstr>
      <vt:lpstr>PowerPoint Presentation</vt:lpstr>
      <vt:lpstr>Means &amp; Methods</vt:lpstr>
      <vt:lpstr>Environmental Steps Taken</vt:lpstr>
      <vt:lpstr>Abatement Areas </vt:lpstr>
      <vt:lpstr>Che Café July 2019</vt:lpstr>
      <vt:lpstr>Deep Sea Drilling July 2019</vt:lpstr>
      <vt:lpstr>Coast Apartments July 2019</vt:lpstr>
      <vt:lpstr>Nierenberg Hall &amp; Keck Center July 2019</vt:lpstr>
      <vt:lpstr>Seaweed Canyon July 2019</vt:lpstr>
      <vt:lpstr>La Jolla Village Drive July 2019</vt:lpstr>
      <vt:lpstr>SIO Building D July 2019</vt:lpstr>
      <vt:lpstr>Summer Tree Trimming Projects</vt:lpstr>
      <vt:lpstr>Trimming along Gilman Dr. at Osler Lane and Scholars Dr.</vt:lpstr>
      <vt:lpstr>Trimming along Gilman from Voigt to new bridge </vt:lpstr>
      <vt:lpstr>Trimming between Faculty Club and Student Health</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January Brown Bag Lunch Presentations</dc:title>
  <dc:creator>Sheehan, Colleen</dc:creator>
  <cp:lastModifiedBy>Bravo, Noemi</cp:lastModifiedBy>
  <cp:revision>8</cp:revision>
  <dcterms:created xsi:type="dcterms:W3CDTF">2017-07-11T20:03:58Z</dcterms:created>
  <dcterms:modified xsi:type="dcterms:W3CDTF">2019-06-26T15:54:04Z</dcterms:modified>
</cp:coreProperties>
</file>